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7999710" cy="2879979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66CC"/>
    <a:srgbClr val="524F55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æ æ ·å¼ï¼ç½æ ¼å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9278"/>
        <p:guide pos="564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2464594" y="1143000"/>
            <a:ext cx="192881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  <p:custDataLst>
              <p:tags r:id="rId2"/>
            </p:custDataLst>
          </p:nvPr>
        </p:nvSpPr>
        <p:spPr>
          <a:xfrm>
            <a:off x="1770114" y="3840363"/>
            <a:ext cx="14469219" cy="10795352"/>
          </a:xfrm>
        </p:spPr>
        <p:txBody>
          <a:bodyPr lIns="90000" tIns="46800" rIns="90000" bIns="46800" anchor="b" anchorCtr="false">
            <a:normAutofit/>
          </a:bodyPr>
          <a:lstStyle>
            <a:lvl1pPr algn="ctr">
              <a:defRPr sz="1181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770114" y="14953226"/>
            <a:ext cx="14469219" cy="6183892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4725" spc="200"/>
            </a:lvl1pPr>
            <a:lvl2pPr marL="899795" indent="0" algn="ctr">
              <a:buNone/>
              <a:defRPr sz="3935"/>
            </a:lvl2pPr>
            <a:lvl3pPr marL="1800225" indent="0" algn="ctr">
              <a:buNone/>
              <a:defRPr sz="3545"/>
            </a:lvl3pPr>
            <a:lvl4pPr marL="2700020" indent="0" algn="ctr">
              <a:buNone/>
              <a:defRPr sz="3150"/>
            </a:lvl4pPr>
            <a:lvl5pPr marL="3599815" indent="0" algn="ctr">
              <a:buNone/>
              <a:defRPr sz="3150"/>
            </a:lvl5pPr>
            <a:lvl6pPr marL="4500245" indent="0" algn="ctr">
              <a:buNone/>
              <a:defRPr sz="3150"/>
            </a:lvl6pPr>
            <a:lvl7pPr marL="5400040" indent="0" algn="ctr">
              <a:buNone/>
              <a:defRPr sz="3150"/>
            </a:lvl7pPr>
            <a:lvl8pPr marL="6300470" indent="0" algn="ctr">
              <a:buNone/>
              <a:defRPr sz="3150"/>
            </a:lvl8pPr>
            <a:lvl9pPr marL="7200900" indent="0" algn="ctr">
              <a:buNone/>
              <a:defRPr sz="315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true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true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true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true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98346" y="3250701"/>
            <a:ext cx="16202123" cy="2302706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true"/>
          </p:cNvSpPr>
          <p:nvPr>
            <p:ph type="title" hasCustomPrompt="true"/>
            <p:custDataLst>
              <p:tags r:id="rId5"/>
            </p:custDataLst>
          </p:nvPr>
        </p:nvSpPr>
        <p:spPr>
          <a:xfrm>
            <a:off x="1770114" y="10432482"/>
            <a:ext cx="14469219" cy="4278830"/>
          </a:xfrm>
        </p:spPr>
        <p:txBody>
          <a:bodyPr vert="horz" lIns="90000" tIns="46800" rIns="90000" bIns="46800" rtlCol="0" anchor="t" anchorCtr="false">
            <a:normAutofit/>
          </a:bodyPr>
          <a:lstStyle>
            <a:lvl1pPr algn="ctr">
              <a:defRPr sz="1181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true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770114" y="14953226"/>
            <a:ext cx="14469219" cy="1980659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472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  <p:custDataLst>
              <p:tags r:id="rId2"/>
            </p:custDataLst>
          </p:nvPr>
        </p:nvSpPr>
        <p:spPr>
          <a:xfrm>
            <a:off x="898346" y="2555203"/>
            <a:ext cx="16196807" cy="2963430"/>
          </a:xfrm>
        </p:spPr>
        <p:txBody>
          <a:bodyPr vert="horz" lIns="90000" tIns="46800" rIns="90000" bIns="46800" rtlCol="0" anchor="ctr" anchorCtr="false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  <p:custDataLst>
              <p:tags r:id="rId3"/>
            </p:custDataLst>
          </p:nvPr>
        </p:nvSpPr>
        <p:spPr>
          <a:xfrm>
            <a:off x="898346" y="6259489"/>
            <a:ext cx="16196807" cy="19988032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 hasCustomPrompt="true"/>
            <p:custDataLst>
              <p:tags r:id="rId2"/>
            </p:custDataLst>
          </p:nvPr>
        </p:nvSpPr>
        <p:spPr>
          <a:xfrm>
            <a:off x="2939558" y="16162789"/>
            <a:ext cx="11471188" cy="3220463"/>
          </a:xfrm>
        </p:spPr>
        <p:txBody>
          <a:bodyPr lIns="90000" tIns="46800" rIns="90000" bIns="46800" anchor="b" anchorCtr="false">
            <a:normAutofit/>
          </a:bodyPr>
          <a:lstStyle>
            <a:lvl1pPr>
              <a:defRPr sz="866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true"/>
          </p:cNvSpPr>
          <p:nvPr>
            <p:ph type="body" idx="1" hasCustomPrompt="true"/>
            <p:custDataLst>
              <p:tags r:id="rId3"/>
            </p:custDataLst>
          </p:nvPr>
        </p:nvSpPr>
        <p:spPr>
          <a:xfrm>
            <a:off x="2939558" y="19383251"/>
            <a:ext cx="11471188" cy="364381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354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99795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2pPr>
            <a:lvl3pPr marL="1800225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3pPr>
            <a:lvl4pPr marL="27000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599815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45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04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47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90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  <p:custDataLst>
              <p:tags r:id="rId2"/>
            </p:custDataLst>
          </p:nvPr>
        </p:nvSpPr>
        <p:spPr>
          <a:xfrm>
            <a:off x="898346" y="2555203"/>
            <a:ext cx="16196807" cy="2963430"/>
          </a:xfrm>
        </p:spPr>
        <p:txBody>
          <a:bodyPr vert="horz" lIns="90000" tIns="46800" rIns="90000" bIns="46800" rtlCol="0" anchor="ctr" anchorCtr="false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  <p:custDataLst>
              <p:tags r:id="rId3"/>
            </p:custDataLst>
          </p:nvPr>
        </p:nvSpPr>
        <p:spPr>
          <a:xfrm>
            <a:off x="898346" y="6304849"/>
            <a:ext cx="7643915" cy="19942674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  <p:custDataLst>
              <p:tags r:id="rId4"/>
            </p:custDataLst>
          </p:nvPr>
        </p:nvSpPr>
        <p:spPr>
          <a:xfrm>
            <a:off x="9467185" y="6304849"/>
            <a:ext cx="7643915" cy="19942674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  <p:custDataLst>
              <p:tags r:id="rId2"/>
            </p:custDataLst>
          </p:nvPr>
        </p:nvSpPr>
        <p:spPr>
          <a:xfrm>
            <a:off x="898346" y="2555203"/>
            <a:ext cx="16196807" cy="2963430"/>
          </a:xfrm>
        </p:spPr>
        <p:txBody>
          <a:bodyPr vert="horz" lIns="90000" tIns="46800" rIns="90000" bIns="46800" rtlCol="0" anchor="ctr" anchorCtr="false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 hasCustomPrompt="true"/>
            <p:custDataLst>
              <p:tags r:id="rId3"/>
            </p:custDataLst>
          </p:nvPr>
        </p:nvSpPr>
        <p:spPr>
          <a:xfrm>
            <a:off x="898346" y="6002457"/>
            <a:ext cx="7888435" cy="1602671"/>
          </a:xfrm>
        </p:spPr>
        <p:txBody>
          <a:bodyPr lIns="101600" tIns="38100" rIns="76200" bIns="38100" anchor="t" anchorCtr="false">
            <a:normAutofit/>
          </a:bodyPr>
          <a:lstStyle>
            <a:lvl1pPr marL="0" indent="0">
              <a:lnSpc>
                <a:spcPct val="100000"/>
              </a:lnSpc>
              <a:buNone/>
              <a:defRPr sz="393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899795" indent="0">
              <a:buNone/>
              <a:defRPr sz="3935" b="1"/>
            </a:lvl2pPr>
            <a:lvl3pPr marL="1800225" indent="0">
              <a:buNone/>
              <a:defRPr sz="3545" b="1"/>
            </a:lvl3pPr>
            <a:lvl4pPr marL="2700020" indent="0">
              <a:buNone/>
              <a:defRPr sz="3150" b="1"/>
            </a:lvl4pPr>
            <a:lvl5pPr marL="3599815" indent="0">
              <a:buNone/>
              <a:defRPr sz="3150" b="1"/>
            </a:lvl5pPr>
            <a:lvl6pPr marL="4500245" indent="0">
              <a:buNone/>
              <a:defRPr sz="3150" b="1"/>
            </a:lvl6pPr>
            <a:lvl7pPr marL="5400040" indent="0">
              <a:buNone/>
              <a:defRPr sz="3150" b="1"/>
            </a:lvl7pPr>
            <a:lvl8pPr marL="6300470" indent="0">
              <a:buNone/>
              <a:defRPr sz="3150" b="1"/>
            </a:lvl8pPr>
            <a:lvl9pPr marL="7200900" indent="0">
              <a:buNone/>
              <a:defRPr sz="315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  <p:custDataLst>
              <p:tags r:id="rId4"/>
            </p:custDataLst>
          </p:nvPr>
        </p:nvSpPr>
        <p:spPr>
          <a:xfrm>
            <a:off x="898346" y="7786563"/>
            <a:ext cx="7888435" cy="1846095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 hasCustomPrompt="true"/>
            <p:custDataLst>
              <p:tags r:id="rId5"/>
            </p:custDataLst>
          </p:nvPr>
        </p:nvSpPr>
        <p:spPr>
          <a:xfrm>
            <a:off x="9207530" y="5971080"/>
            <a:ext cx="7888435" cy="1602671"/>
          </a:xfrm>
        </p:spPr>
        <p:txBody>
          <a:bodyPr vert="horz" lIns="101600" tIns="38100" rIns="76200" bIns="38100" rtlCol="0" anchor="t" anchorCtr="false">
            <a:normAutofit/>
          </a:bodyPr>
          <a:lstStyle>
            <a:lvl1pPr marL="0" indent="0">
              <a:lnSpc>
                <a:spcPct val="100000"/>
              </a:lnSpc>
              <a:buNone/>
              <a:defRPr sz="393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899795" indent="0">
              <a:buNone/>
              <a:defRPr sz="3935" b="1"/>
            </a:lvl2pPr>
            <a:lvl3pPr marL="1800225" indent="0">
              <a:buNone/>
              <a:defRPr sz="3545" b="1"/>
            </a:lvl3pPr>
            <a:lvl4pPr marL="2700020" indent="0">
              <a:buNone/>
              <a:defRPr sz="3150" b="1"/>
            </a:lvl4pPr>
            <a:lvl5pPr marL="3599815" indent="0">
              <a:buNone/>
              <a:defRPr sz="3150" b="1"/>
            </a:lvl5pPr>
            <a:lvl6pPr marL="4500245" indent="0">
              <a:buNone/>
              <a:defRPr sz="3150" b="1"/>
            </a:lvl6pPr>
            <a:lvl7pPr marL="5400040" indent="0">
              <a:buNone/>
              <a:defRPr sz="3150" b="1"/>
            </a:lvl7pPr>
            <a:lvl8pPr marL="6300470" indent="0">
              <a:buNone/>
              <a:defRPr sz="3150" b="1"/>
            </a:lvl8pPr>
            <a:lvl9pPr marL="7200900" indent="0">
              <a:buNone/>
              <a:defRPr sz="315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  <p:custDataLst>
              <p:tags r:id="rId6"/>
            </p:custDataLst>
          </p:nvPr>
        </p:nvSpPr>
        <p:spPr>
          <a:xfrm>
            <a:off x="9207530" y="7786563"/>
            <a:ext cx="7888435" cy="1846095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  <p:custDataLst>
              <p:tags r:id="rId2"/>
            </p:custDataLst>
          </p:nvPr>
        </p:nvSpPr>
        <p:spPr>
          <a:xfrm>
            <a:off x="898346" y="2555203"/>
            <a:ext cx="16196807" cy="2963430"/>
          </a:xfrm>
        </p:spPr>
        <p:txBody>
          <a:bodyPr vert="horz" lIns="90000" tIns="46800" rIns="90000" bIns="46800" rtlCol="0" anchor="ctr" anchorCtr="false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true"/>
          </p:cNvSpPr>
          <p:nvPr>
            <p:ph type="pic" idx="1"/>
            <p:custDataLst>
              <p:tags r:id="rId2"/>
            </p:custDataLst>
          </p:nvPr>
        </p:nvSpPr>
        <p:spPr>
          <a:xfrm>
            <a:off x="898346" y="6531641"/>
            <a:ext cx="7727012" cy="19353012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315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9376819" y="6531641"/>
            <a:ext cx="7718334" cy="19353012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315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true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true"/>
          </p:cNvSpPr>
          <p:nvPr>
            <p:ph type="title" orient="vert" hasCustomPrompt="true"/>
            <p:custDataLst>
              <p:tags r:id="rId2"/>
            </p:custDataLst>
          </p:nvPr>
        </p:nvSpPr>
        <p:spPr>
          <a:xfrm>
            <a:off x="15112413" y="3840363"/>
            <a:ext cx="1541541" cy="21121998"/>
          </a:xfrm>
        </p:spPr>
        <p:txBody>
          <a:bodyPr vert="eaVert" lIns="90000" tIns="46800" rIns="90000" bIns="46800" rtlCol="0" anchor="ctr" anchorCtr="false">
            <a:normAutofit/>
          </a:bodyPr>
          <a:lstStyle>
            <a:lvl1pPr>
              <a:buNone/>
              <a:defRPr sz="551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1350177" y="3840363"/>
            <a:ext cx="13538979" cy="21121998"/>
          </a:xfrm>
        </p:spPr>
        <p:txBody>
          <a:bodyPr vert="eaVert" lIns="46800" tIns="46800" rIns="46800" bIns="46800"/>
          <a:lstStyle>
            <a:lvl1pPr marL="450215" indent="-450215">
              <a:spcAft>
                <a:spcPts val="1000"/>
              </a:spcAft>
              <a:defRPr spc="300"/>
            </a:lvl1pPr>
            <a:lvl2pPr marL="1350645" indent="-450215">
              <a:defRPr spc="300"/>
            </a:lvl2pPr>
            <a:lvl3pPr marL="2249805" indent="-450215">
              <a:defRPr spc="300"/>
            </a:lvl3pPr>
            <a:lvl4pPr marL="3150870" indent="-450215">
              <a:defRPr spc="300"/>
            </a:lvl4pPr>
            <a:lvl5pPr marL="4050030" indent="-450215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true"/>
          </p:cNvSpPr>
          <p:nvPr>
            <p:ph type="title"/>
            <p:custDataLst>
              <p:tags r:id="rId12"/>
            </p:custDataLst>
          </p:nvPr>
        </p:nvSpPr>
        <p:spPr>
          <a:xfrm>
            <a:off x="898346" y="2555203"/>
            <a:ext cx="16196807" cy="2963430"/>
          </a:xfrm>
          <a:prstGeom prst="rect">
            <a:avLst/>
          </a:prstGeom>
        </p:spPr>
        <p:txBody>
          <a:bodyPr vert="horz" lIns="90170" tIns="46990" rIns="90170" bIns="46990" rtlCol="0" anchor="ctr" anchorCtr="fals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  <p:custDataLst>
              <p:tags r:id="rId13"/>
            </p:custDataLst>
          </p:nvPr>
        </p:nvSpPr>
        <p:spPr>
          <a:xfrm>
            <a:off x="898346" y="6259489"/>
            <a:ext cx="16196807" cy="19988032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903661" y="26519673"/>
            <a:ext cx="3986743" cy="1330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97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6077568" y="26519673"/>
            <a:ext cx="5847223" cy="1330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97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13108410" y="26519673"/>
            <a:ext cx="3986743" cy="1330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97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800225" rtl="0" eaLnBrk="1" fontAlgn="auto" latinLnBrk="0" hangingPunct="1">
        <a:lnSpc>
          <a:spcPct val="100000"/>
        </a:lnSpc>
        <a:spcBef>
          <a:spcPct val="0"/>
        </a:spcBef>
        <a:buNone/>
        <a:defRPr sz="7085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450215" indent="-450215" algn="l" defTabSz="1800225" rtl="0" eaLnBrk="1" fontAlgn="auto" latinLnBrk="0" hangingPunct="1">
        <a:lnSpc>
          <a:spcPct val="130000"/>
        </a:lnSpc>
        <a:spcBef>
          <a:spcPct val="1000"/>
        </a:spcBef>
        <a:spcAft>
          <a:spcPts val="1000"/>
        </a:spcAft>
        <a:buFont typeface="Arial" panose="02080604020202020204" pitchFamily="34" charset="0"/>
        <a:buChar char="●"/>
        <a:defRPr sz="354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1350645" indent="-450215" algn="l" defTabSz="1800225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80604020202020204" pitchFamily="34" charset="0"/>
        <a:buChar char="●"/>
        <a:tabLst>
          <a:tab pos="3168650" algn="l"/>
          <a:tab pos="3168650" algn="l"/>
          <a:tab pos="3168650" algn="l"/>
          <a:tab pos="3168650" algn="l"/>
        </a:tabLst>
        <a:defRPr sz="31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2249805" indent="-450215" algn="l" defTabSz="1800225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80604020202020204" pitchFamily="34" charset="0"/>
        <a:buChar char="●"/>
        <a:defRPr sz="31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3150870" indent="-450215" algn="l" defTabSz="1800225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Wingdings" panose="05000000000000000000" charset="0"/>
        <a:buChar char=""/>
        <a:defRPr sz="27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4050030" indent="-450215" algn="l" defTabSz="1800225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Arial" panose="02080604020202020204" pitchFamily="34" charset="0"/>
        <a:buChar char="•"/>
        <a:defRPr sz="27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4949825" indent="-450215" algn="l" defTabSz="1800225" rtl="0" eaLnBrk="1" latinLnBrk="0" hangingPunct="1">
        <a:lnSpc>
          <a:spcPct val="90000"/>
        </a:lnSpc>
        <a:spcBef>
          <a:spcPct val="198000"/>
        </a:spcBef>
        <a:buFont typeface="Arial" panose="02080604020202020204" pitchFamily="34" charset="0"/>
        <a:buChar char="•"/>
        <a:defRPr sz="3545" kern="1200">
          <a:solidFill>
            <a:schemeClr val="tx1"/>
          </a:solidFill>
          <a:latin typeface="+mn-lt"/>
          <a:ea typeface="+mn-ea"/>
          <a:cs typeface="+mn-cs"/>
        </a:defRPr>
      </a:lvl6pPr>
      <a:lvl7pPr marL="5850890" indent="-450215" algn="l" defTabSz="1800225" rtl="0" eaLnBrk="1" latinLnBrk="0" hangingPunct="1">
        <a:lnSpc>
          <a:spcPct val="90000"/>
        </a:lnSpc>
        <a:spcBef>
          <a:spcPct val="198000"/>
        </a:spcBef>
        <a:buFont typeface="Arial" panose="02080604020202020204" pitchFamily="34" charset="0"/>
        <a:buChar char="•"/>
        <a:defRPr sz="3545" kern="1200">
          <a:solidFill>
            <a:schemeClr val="tx1"/>
          </a:solidFill>
          <a:latin typeface="+mn-lt"/>
          <a:ea typeface="+mn-ea"/>
          <a:cs typeface="+mn-cs"/>
        </a:defRPr>
      </a:lvl7pPr>
      <a:lvl8pPr marL="6750050" indent="-450215" algn="l" defTabSz="1800225" rtl="0" eaLnBrk="1" latinLnBrk="0" hangingPunct="1">
        <a:lnSpc>
          <a:spcPct val="90000"/>
        </a:lnSpc>
        <a:spcBef>
          <a:spcPct val="198000"/>
        </a:spcBef>
        <a:buFont typeface="Arial" panose="02080604020202020204" pitchFamily="34" charset="0"/>
        <a:buChar char="•"/>
        <a:defRPr sz="3545" kern="1200">
          <a:solidFill>
            <a:schemeClr val="tx1"/>
          </a:solidFill>
          <a:latin typeface="+mn-lt"/>
          <a:ea typeface="+mn-ea"/>
          <a:cs typeface="+mn-cs"/>
        </a:defRPr>
      </a:lvl8pPr>
      <a:lvl9pPr marL="7650480" indent="-450215" algn="l" defTabSz="1800225" rtl="0" eaLnBrk="1" latinLnBrk="0" hangingPunct="1">
        <a:lnSpc>
          <a:spcPct val="90000"/>
        </a:lnSpc>
        <a:spcBef>
          <a:spcPct val="198000"/>
        </a:spcBef>
        <a:buFont typeface="Arial" panose="02080604020202020204" pitchFamily="34" charset="0"/>
        <a:buChar char="•"/>
        <a:defRPr sz="35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00225" rtl="0" eaLnBrk="1" latinLnBrk="0" hangingPunct="1">
        <a:defRPr sz="3545" kern="1200">
          <a:solidFill>
            <a:schemeClr val="tx1"/>
          </a:solidFill>
          <a:latin typeface="+mn-lt"/>
          <a:ea typeface="+mn-ea"/>
          <a:cs typeface="+mn-cs"/>
        </a:defRPr>
      </a:lvl1pPr>
      <a:lvl2pPr marL="899795" algn="l" defTabSz="1800225" rtl="0" eaLnBrk="1" latinLnBrk="0" hangingPunct="1">
        <a:defRPr sz="3545" kern="1200">
          <a:solidFill>
            <a:schemeClr val="tx1"/>
          </a:solidFill>
          <a:latin typeface="+mn-lt"/>
          <a:ea typeface="+mn-ea"/>
          <a:cs typeface="+mn-cs"/>
        </a:defRPr>
      </a:lvl2pPr>
      <a:lvl3pPr marL="1800225" algn="l" defTabSz="1800225" rtl="0" eaLnBrk="1" latinLnBrk="0" hangingPunct="1">
        <a:defRPr sz="3545" kern="1200">
          <a:solidFill>
            <a:schemeClr val="tx1"/>
          </a:solidFill>
          <a:latin typeface="+mn-lt"/>
          <a:ea typeface="+mn-ea"/>
          <a:cs typeface="+mn-cs"/>
        </a:defRPr>
      </a:lvl3pPr>
      <a:lvl4pPr marL="2700020" algn="l" defTabSz="1800225" rtl="0" eaLnBrk="1" latinLnBrk="0" hangingPunct="1">
        <a:defRPr sz="3545" kern="1200">
          <a:solidFill>
            <a:schemeClr val="tx1"/>
          </a:solidFill>
          <a:latin typeface="+mn-lt"/>
          <a:ea typeface="+mn-ea"/>
          <a:cs typeface="+mn-cs"/>
        </a:defRPr>
      </a:lvl4pPr>
      <a:lvl5pPr marL="3599815" algn="l" defTabSz="1800225" rtl="0" eaLnBrk="1" latinLnBrk="0" hangingPunct="1">
        <a:defRPr sz="3545" kern="1200">
          <a:solidFill>
            <a:schemeClr val="tx1"/>
          </a:solidFill>
          <a:latin typeface="+mn-lt"/>
          <a:ea typeface="+mn-ea"/>
          <a:cs typeface="+mn-cs"/>
        </a:defRPr>
      </a:lvl5pPr>
      <a:lvl6pPr marL="4500245" algn="l" defTabSz="1800225" rtl="0" eaLnBrk="1" latinLnBrk="0" hangingPunct="1">
        <a:defRPr sz="3545" kern="1200">
          <a:solidFill>
            <a:schemeClr val="tx1"/>
          </a:solidFill>
          <a:latin typeface="+mn-lt"/>
          <a:ea typeface="+mn-ea"/>
          <a:cs typeface="+mn-cs"/>
        </a:defRPr>
      </a:lvl6pPr>
      <a:lvl7pPr marL="5400040" algn="l" defTabSz="1800225" rtl="0" eaLnBrk="1" latinLnBrk="0" hangingPunct="1">
        <a:defRPr sz="3545" kern="1200">
          <a:solidFill>
            <a:schemeClr val="tx1"/>
          </a:solidFill>
          <a:latin typeface="+mn-lt"/>
          <a:ea typeface="+mn-ea"/>
          <a:cs typeface="+mn-cs"/>
        </a:defRPr>
      </a:lvl7pPr>
      <a:lvl8pPr marL="6300470" algn="l" defTabSz="1800225" rtl="0" eaLnBrk="1" latinLnBrk="0" hangingPunct="1">
        <a:defRPr sz="3545" kern="1200">
          <a:solidFill>
            <a:schemeClr val="tx1"/>
          </a:solidFill>
          <a:latin typeface="+mn-lt"/>
          <a:ea typeface="+mn-ea"/>
          <a:cs typeface="+mn-cs"/>
        </a:defRPr>
      </a:lvl8pPr>
      <a:lvl9pPr marL="7200900" algn="l" defTabSz="1800225" rtl="0" eaLnBrk="1" latinLnBrk="0" hangingPunct="1">
        <a:defRPr sz="35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69.xml"/><Relationship Id="rId16" Type="http://schemas.openxmlformats.org/officeDocument/2006/relationships/tags" Target="../tags/tag68.xml"/><Relationship Id="rId15" Type="http://schemas.openxmlformats.org/officeDocument/2006/relationships/tags" Target="../tags/tag67.xml"/><Relationship Id="rId14" Type="http://schemas.openxmlformats.org/officeDocument/2006/relationships/tags" Target="../tags/tag66.xml"/><Relationship Id="rId13" Type="http://schemas.openxmlformats.org/officeDocument/2006/relationships/image" Target="../media/image9.jpeg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调整后"/>
          <p:cNvPicPr>
            <a:picLocks noChangeAspect="true"/>
          </p:cNvPicPr>
          <p:nvPr/>
        </p:nvPicPr>
        <p:blipFill>
          <a:blip r:embed="rId1"/>
          <a:srcRect l="7286" t="13517" r="6251" b="18723"/>
          <a:stretch>
            <a:fillRect/>
          </a:stretch>
        </p:blipFill>
        <p:spPr>
          <a:xfrm>
            <a:off x="5080" y="19001105"/>
            <a:ext cx="9812655" cy="5784850"/>
          </a:xfrm>
          <a:prstGeom prst="rect">
            <a:avLst/>
          </a:prstGeom>
        </p:spPr>
      </p:pic>
      <p:grpSp>
        <p:nvGrpSpPr>
          <p:cNvPr id="190" name="组合 189"/>
          <p:cNvGrpSpPr/>
          <p:nvPr/>
        </p:nvGrpSpPr>
        <p:grpSpPr>
          <a:xfrm>
            <a:off x="14092555" y="20388580"/>
            <a:ext cx="3904615" cy="4312920"/>
            <a:chOff x="22193" y="32108"/>
            <a:chExt cx="6149" cy="6792"/>
          </a:xfrm>
        </p:grpSpPr>
        <p:pic>
          <p:nvPicPr>
            <p:cNvPr id="188" name="图片 187" descr="补入地块3范围"/>
            <p:cNvPicPr>
              <a:picLocks noChangeAspect="true"/>
            </p:cNvPicPr>
            <p:nvPr/>
          </p:nvPicPr>
          <p:blipFill>
            <a:blip r:embed="rId2"/>
            <a:srcRect l="18571" r="13321"/>
            <a:stretch>
              <a:fillRect/>
            </a:stretch>
          </p:blipFill>
          <p:spPr>
            <a:xfrm>
              <a:off x="22193" y="32108"/>
              <a:ext cx="6149" cy="6792"/>
            </a:xfrm>
            <a:prstGeom prst="rect">
              <a:avLst/>
            </a:prstGeom>
          </p:spPr>
        </p:pic>
        <p:sp>
          <p:nvSpPr>
            <p:cNvPr id="189" name="矩形 188"/>
            <p:cNvSpPr/>
            <p:nvPr/>
          </p:nvSpPr>
          <p:spPr>
            <a:xfrm>
              <a:off x="25033" y="35477"/>
              <a:ext cx="480" cy="46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87" name="图片 186" descr="补入地块3"/>
          <p:cNvPicPr>
            <a:picLocks noChangeAspect="true"/>
          </p:cNvPicPr>
          <p:nvPr/>
        </p:nvPicPr>
        <p:blipFill>
          <a:blip r:embed="rId3"/>
          <a:srcRect l="18679" t="-413" r="13158"/>
          <a:stretch>
            <a:fillRect/>
          </a:stretch>
        </p:blipFill>
        <p:spPr>
          <a:xfrm>
            <a:off x="10118090" y="20388580"/>
            <a:ext cx="3904615" cy="4326890"/>
          </a:xfrm>
          <a:prstGeom prst="rect">
            <a:avLst/>
          </a:prstGeom>
        </p:spPr>
      </p:pic>
      <p:pic>
        <p:nvPicPr>
          <p:cNvPr id="186" name="图片 185" descr="补入地块2范围"/>
          <p:cNvPicPr>
            <a:picLocks noChangeAspect="true"/>
          </p:cNvPicPr>
          <p:nvPr/>
        </p:nvPicPr>
        <p:blipFill>
          <a:blip r:embed="rId4"/>
          <a:srcRect l="19976" r="18748" b="1232"/>
          <a:stretch>
            <a:fillRect/>
          </a:stretch>
        </p:blipFill>
        <p:spPr>
          <a:xfrm>
            <a:off x="14095095" y="14994255"/>
            <a:ext cx="3904615" cy="4735195"/>
          </a:xfrm>
          <a:prstGeom prst="rect">
            <a:avLst/>
          </a:prstGeom>
        </p:spPr>
      </p:pic>
      <p:pic>
        <p:nvPicPr>
          <p:cNvPr id="184" name="图片 183" descr="补入地块2"/>
          <p:cNvPicPr>
            <a:picLocks noChangeAspect="true"/>
          </p:cNvPicPr>
          <p:nvPr/>
        </p:nvPicPr>
        <p:blipFill>
          <a:blip r:embed="rId5"/>
          <a:srcRect l="20272" r="17811"/>
          <a:stretch>
            <a:fillRect/>
          </a:stretch>
        </p:blipFill>
        <p:spPr>
          <a:xfrm>
            <a:off x="10125710" y="14994255"/>
            <a:ext cx="3896995" cy="4735195"/>
          </a:xfrm>
          <a:prstGeom prst="rect">
            <a:avLst/>
          </a:prstGeom>
        </p:spPr>
      </p:pic>
      <p:pic>
        <p:nvPicPr>
          <p:cNvPr id="183" name="图片 182" descr="补入地块1"/>
          <p:cNvPicPr>
            <a:picLocks noChangeAspect="true"/>
          </p:cNvPicPr>
          <p:nvPr/>
        </p:nvPicPr>
        <p:blipFill>
          <a:blip r:embed="rId6"/>
          <a:srcRect l="24224" t="8452" r="24441" b="8551"/>
          <a:stretch>
            <a:fillRect/>
          </a:stretch>
        </p:blipFill>
        <p:spPr>
          <a:xfrm>
            <a:off x="10125075" y="9560560"/>
            <a:ext cx="3897630" cy="4740275"/>
          </a:xfrm>
          <a:prstGeom prst="rect">
            <a:avLst/>
          </a:prstGeom>
        </p:spPr>
      </p:pic>
      <p:pic>
        <p:nvPicPr>
          <p:cNvPr id="182" name="图片 181" descr="补入地块1范围"/>
          <p:cNvPicPr>
            <a:picLocks noChangeAspect="true"/>
          </p:cNvPicPr>
          <p:nvPr/>
        </p:nvPicPr>
        <p:blipFill>
          <a:blip r:embed="rId7"/>
          <a:srcRect l="23209" t="8490" r="25936" b="9280"/>
          <a:stretch>
            <a:fillRect/>
          </a:stretch>
        </p:blipFill>
        <p:spPr>
          <a:xfrm>
            <a:off x="14109065" y="9560560"/>
            <a:ext cx="3893185" cy="4735195"/>
          </a:xfrm>
          <a:prstGeom prst="rect">
            <a:avLst/>
          </a:prstGeom>
        </p:spPr>
      </p:pic>
      <p:pic>
        <p:nvPicPr>
          <p:cNvPr id="98" name="图片 97" descr="调整前"/>
          <p:cNvPicPr>
            <a:picLocks noChangeAspect="true"/>
          </p:cNvPicPr>
          <p:nvPr/>
        </p:nvPicPr>
        <p:blipFill>
          <a:blip r:embed="rId8"/>
          <a:srcRect l="7143" t="17496" r="8682" b="16379"/>
          <a:stretch>
            <a:fillRect/>
          </a:stretch>
        </p:blipFill>
        <p:spPr>
          <a:xfrm>
            <a:off x="0" y="9018905"/>
            <a:ext cx="9839960" cy="5815965"/>
          </a:xfrm>
          <a:prstGeom prst="rect">
            <a:avLst/>
          </a:prstGeom>
        </p:spPr>
      </p:pic>
      <p:graphicFrame>
        <p:nvGraphicFramePr>
          <p:cNvPr id="13" name="表格 12"/>
          <p:cNvGraphicFramePr>
            <a:graphicFrameLocks noGrp="true"/>
          </p:cNvGraphicFramePr>
          <p:nvPr>
            <p:custDataLst>
              <p:tags r:id="rId9"/>
            </p:custDataLst>
          </p:nvPr>
        </p:nvGraphicFramePr>
        <p:xfrm>
          <a:off x="5080" y="15286990"/>
          <a:ext cx="9836150" cy="23114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35990"/>
                <a:gridCol w="897890"/>
                <a:gridCol w="860425"/>
                <a:gridCol w="864870"/>
                <a:gridCol w="531495"/>
                <a:gridCol w="3622040"/>
                <a:gridCol w="2123440"/>
              </a:tblGrid>
              <a:tr h="29591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地块编号</a:t>
                      </a:r>
                      <a:endParaRPr lang="zh-CN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3665" marR="3665" marT="366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用地</a:t>
                      </a:r>
                      <a:endParaRPr lang="en-US" altLang="zh-CN" sz="10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 algn="ctr" fontAlgn="ctr"/>
                      <a:r>
                        <a:rPr lang="zh-CN" alt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代码</a:t>
                      </a:r>
                      <a:endParaRPr lang="zh-CN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3665" marR="3665" marT="366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用地性质</a:t>
                      </a:r>
                      <a:endParaRPr lang="zh-CN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3665" marR="3665" marT="366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用地面积</a:t>
                      </a:r>
                      <a:r>
                        <a:rPr lang="en-US" altLang="zh-CN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(</a:t>
                      </a:r>
                      <a:r>
                        <a:rPr lang="zh-CN" alt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㎡）</a:t>
                      </a:r>
                      <a:endParaRPr lang="zh-CN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3665" marR="3665" marT="366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容积率</a:t>
                      </a:r>
                      <a:endParaRPr lang="zh-CN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3665" marR="3665" marT="366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配套设施</a:t>
                      </a:r>
                      <a:endParaRPr lang="zh-CN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3665" marR="3665" marT="366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备注</a:t>
                      </a:r>
                      <a:endParaRPr lang="zh-CN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3665" marR="3665" marT="366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09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02-09-07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G1+U9+E1</a:t>
                      </a:r>
                      <a:endParaRPr 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公园绿地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+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其它公用设施用地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+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水域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1310642</a:t>
                      </a:r>
                      <a:endParaRPr lang="en-US" sz="10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0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1.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社会停车场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(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库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、公共厕所；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2.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鸡公坑水库除险加固工程设施：鸡公坑水库防浪墙用地面积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27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平方米，鸡公坑水库溢洪道用地面积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740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平方米，鸡公坑水库进场道路用地面积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327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平方米，管养房及防汛物资仓库用地面积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227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平方米，建筑面积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351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平方米；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3.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三联水库除险加固工程设施：三联水库防汛物资仓库用地面积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145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平方米，建筑面积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100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平方米。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规划；公园内的任何建设活动必须符合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《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深圳市基本生态控制线管理规定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》</a:t>
                      </a:r>
                      <a:endParaRPr lang="zh-CN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665" marR="3665" marT="366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02-09-06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G1</a:t>
                      </a:r>
                      <a:endParaRPr 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公园绿地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26847</a:t>
                      </a:r>
                      <a:endParaRPr lang="en-US" sz="10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规划</a:t>
                      </a:r>
                      <a:endParaRPr lang="zh-CN" alt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3665" marR="3665" marT="366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S2</a:t>
                      </a:r>
                      <a:endParaRPr 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道路用地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665" marR="3665" marT="366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70"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02-09-01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GIC4</a:t>
                      </a:r>
                      <a:endParaRPr 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医疗卫生用地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67671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应急医院（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1000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床）</a:t>
                      </a:r>
                      <a:endParaRPr lang="zh-CN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665" marR="3665" marT="366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表格 16"/>
          <p:cNvGraphicFramePr>
            <a:graphicFrameLocks noGrp="true"/>
          </p:cNvGraphicFramePr>
          <p:nvPr>
            <p:custDataLst>
              <p:tags r:id="rId10"/>
            </p:custDataLst>
          </p:nvPr>
        </p:nvGraphicFramePr>
        <p:xfrm>
          <a:off x="15240" y="25279350"/>
          <a:ext cx="9825990" cy="2087880"/>
        </p:xfrm>
        <a:graphic>
          <a:graphicData uri="http://schemas.openxmlformats.org/drawingml/2006/table">
            <a:tbl>
              <a:tblPr firstRow="true" bandRow="true">
                <a:tableStyleId>{5940675A-B579-460E-94D1-54222C63F5DA}</a:tableStyleId>
              </a:tblPr>
              <a:tblGrid>
                <a:gridCol w="755650"/>
                <a:gridCol w="768985"/>
                <a:gridCol w="854075"/>
                <a:gridCol w="880110"/>
                <a:gridCol w="543560"/>
                <a:gridCol w="4765040"/>
                <a:gridCol w="1258570"/>
              </a:tblGrid>
              <a:tr h="2997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地块编号</a:t>
                      </a:r>
                      <a:endParaRPr lang="zh-CN" altLang="en-US" sz="1000" b="1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用地代码</a:t>
                      </a:r>
                      <a:endParaRPr lang="zh-CN" altLang="en-US" sz="1000" b="1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用地性质</a:t>
                      </a:r>
                      <a:endParaRPr lang="zh-CN" altLang="en-US" sz="1000" b="1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用地面积（㎡）</a:t>
                      </a:r>
                      <a:endParaRPr lang="zh-CN" altLang="en-US" sz="1000" b="1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容积率</a:t>
                      </a:r>
                      <a:endParaRPr lang="zh-CN" altLang="en-US" sz="1000" b="1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配套设施</a:t>
                      </a:r>
                      <a:endParaRPr lang="zh-CN" altLang="en-US" sz="1000" b="1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备注</a:t>
                      </a:r>
                      <a:endParaRPr lang="zh-CN" altLang="en-US" sz="1000" b="1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1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02-09-07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G1+U9+E1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公园绿地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+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其它公用设施用地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+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水域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1289233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.社会停车场(库)、公共厕所；2.鸡公坑水库除险加固工程设施：鸡公坑水库防浪墙用地面积27平方米，鸡公坑水库溢洪道用地面积740平方米，鸡公坑水库进场道路用地面积327平方米，管养房及防汛物资仓库用地面积227平方米，建筑面积351平方米；3.三联水库除险加固工程设施：三联水库防汛物资仓库用地面积145平方米，建筑面积100平方米。</a:t>
                      </a:r>
                      <a:endParaRPr lang="zh-CN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规划；公园内的任何建设活动必须符合《深圳市基本生态控制线管理规定》</a:t>
                      </a:r>
                      <a:endParaRPr lang="zh-CN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5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02-09-06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G1</a:t>
                      </a:r>
                      <a:endParaRPr 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公园绿地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30492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规划</a:t>
                      </a:r>
                      <a:endParaRPr lang="zh-CN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3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S2</a:t>
                      </a:r>
                      <a:endParaRPr 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道路用地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>
                          <a:solidFill>
                            <a:srgbClr val="262626"/>
                          </a:solidFill>
                          <a:latin typeface="微软雅黑" panose="020B0503020204020204" charset="-122"/>
                          <a:sym typeface="+mn-ea"/>
                        </a:rPr>
                        <a:t>9534</a:t>
                      </a:r>
                      <a:endParaRPr lang="en-US" altLang="zh-CN" sz="1000" b="0" dirty="0">
                        <a:solidFill>
                          <a:srgbClr val="262626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150"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02-09-01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GIC4</a:t>
                      </a:r>
                      <a:endParaRPr 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医疗卫生用地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80616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床位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1150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床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应急医院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1000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床，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安监医院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150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床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规划</a:t>
                      </a:r>
                      <a:endParaRPr lang="zh-CN" altLang="en-US" sz="10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6" name="组合 35"/>
          <p:cNvGrpSpPr/>
          <p:nvPr/>
        </p:nvGrpSpPr>
        <p:grpSpPr>
          <a:xfrm>
            <a:off x="-10160" y="24019510"/>
            <a:ext cx="1712595" cy="798830"/>
            <a:chOff x="1653" y="12426"/>
            <a:chExt cx="4161" cy="2267"/>
          </a:xfrm>
        </p:grpSpPr>
        <p:sp>
          <p:nvSpPr>
            <p:cNvPr id="41" name="矩形 40"/>
            <p:cNvSpPr/>
            <p:nvPr/>
          </p:nvSpPr>
          <p:spPr>
            <a:xfrm>
              <a:off x="1653" y="12426"/>
              <a:ext cx="3726" cy="2267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595"/>
                <a:t> </a:t>
              </a:r>
              <a:endParaRPr lang="en-US" altLang="zh-CN" sz="595"/>
            </a:p>
          </p:txBody>
        </p:sp>
        <p:sp>
          <p:nvSpPr>
            <p:cNvPr id="47" name="文本框 46"/>
            <p:cNvSpPr txBox="true"/>
            <p:nvPr/>
          </p:nvSpPr>
          <p:spPr>
            <a:xfrm>
              <a:off x="1765" y="12664"/>
              <a:ext cx="2145" cy="9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l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20" b="1" kern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宋体-简 细体" pitchFamily="2" charset="-122"/>
                </a:rPr>
                <a:t>图   例</a:t>
              </a:r>
              <a:endParaRPr lang="zh-CN" altLang="en-US" sz="1220" b="1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-简 细体" pitchFamily="2" charset="-122"/>
              </a:endParaRPr>
            </a:p>
          </p:txBody>
        </p:sp>
        <p:grpSp>
          <p:nvGrpSpPr>
            <p:cNvPr id="48" name="组合 5"/>
            <p:cNvGrpSpPr/>
            <p:nvPr/>
          </p:nvGrpSpPr>
          <p:grpSpPr>
            <a:xfrm>
              <a:off x="1910" y="13251"/>
              <a:ext cx="3904" cy="1352"/>
              <a:chOff x="7739024" y="5438935"/>
              <a:chExt cx="1538551" cy="396738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7739024" y="5480450"/>
                <a:ext cx="385425" cy="107982"/>
              </a:xfrm>
              <a:prstGeom prst="rect">
                <a:avLst/>
              </a:prstGeom>
              <a:noFill/>
              <a:ln w="34925" cap="flat" cmpd="sng" algn="ctr">
                <a:solidFill>
                  <a:srgbClr val="FE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0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宋体-简 细体" pitchFamily="2" charset="-122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 bwMode="auto">
              <a:xfrm>
                <a:off x="7739024" y="5680326"/>
                <a:ext cx="388578" cy="101526"/>
              </a:xfrm>
              <a:prstGeom prst="rect">
                <a:avLst/>
              </a:prstGeom>
              <a:pattFill prst="wdUpDiag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FFFF"/>
                </a:bgClr>
              </a:patt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false" anchor="ctr" anchorCtr="false" forceAA="false" compatLnSpc="true">
                <a:noAutofit/>
              </a:bodyPr>
              <a:lstStyle/>
              <a:p>
                <a:pPr lvl="0"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altLang="en-US" sz="595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sym typeface="+mn-ea"/>
                </a:endParaRPr>
              </a:p>
            </p:txBody>
          </p:sp>
          <p:sp>
            <p:nvSpPr>
              <p:cNvPr id="51" name="文本框 23"/>
              <p:cNvSpPr txBox="true">
                <a:spLocks noChangeArrowheads="true"/>
              </p:cNvSpPr>
              <p:nvPr/>
            </p:nvSpPr>
            <p:spPr bwMode="auto">
              <a:xfrm>
                <a:off x="8159329" y="5629453"/>
                <a:ext cx="1118246" cy="206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80604020202020204" pitchFamily="34" charset="0"/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80604020202020204" pitchFamily="34" charset="0"/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80604020202020204" pitchFamily="34" charset="0"/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80604020202020204" pitchFamily="34" charset="0"/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1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宋体-简 细体" pitchFamily="2" charset="-122"/>
                  </a:rPr>
                  <a:t>城市绿线</a:t>
                </a:r>
                <a:endParaRPr kumimoji="0" lang="zh-CN" altLang="en-US" sz="101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宋体-简 细体" pitchFamily="2" charset="-122"/>
                </a:endParaRPr>
              </a:p>
            </p:txBody>
          </p:sp>
          <p:sp>
            <p:nvSpPr>
              <p:cNvPr id="52" name="文本框 23"/>
              <p:cNvSpPr txBox="true">
                <a:spLocks noChangeArrowheads="true"/>
              </p:cNvSpPr>
              <p:nvPr/>
            </p:nvSpPr>
            <p:spPr bwMode="auto">
              <a:xfrm>
                <a:off x="8159329" y="5438935"/>
                <a:ext cx="1118246" cy="206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80604020202020204" pitchFamily="34" charset="0"/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80604020202020204" pitchFamily="34" charset="0"/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80604020202020204" pitchFamily="34" charset="0"/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80604020202020204" pitchFamily="34" charset="0"/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15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宋体-简 细体" pitchFamily="2" charset="-122"/>
                  </a:rPr>
                  <a:t>实施深化范围</a:t>
                </a:r>
                <a:endParaRPr kumimoji="0" lang="zh-CN" altLang="en-US" sz="101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宋体-简 细体" pitchFamily="2" charset="-122"/>
                </a:endParaRPr>
              </a:p>
            </p:txBody>
          </p:sp>
        </p:grpSp>
      </p:grpSp>
      <p:graphicFrame>
        <p:nvGraphicFramePr>
          <p:cNvPr id="54" name="表格 53"/>
          <p:cNvGraphicFramePr>
            <a:graphicFrameLocks noGrp="true"/>
          </p:cNvGraphicFramePr>
          <p:nvPr>
            <p:custDataLst>
              <p:tags r:id="rId11"/>
            </p:custDataLst>
          </p:nvPr>
        </p:nvGraphicFramePr>
        <p:xfrm>
          <a:off x="6985" y="18162270"/>
          <a:ext cx="9832975" cy="69278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47420"/>
                <a:gridCol w="2998470"/>
                <a:gridCol w="1393825"/>
                <a:gridCol w="1846580"/>
                <a:gridCol w="1457960"/>
                <a:gridCol w="1188720"/>
              </a:tblGrid>
              <a:tr h="396240"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sz="10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false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sz="10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调整前面积（m²）</a:t>
                      </a:r>
                      <a:endParaRPr lang="zh-CN" sz="10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false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项目名称</a:t>
                      </a:r>
                      <a:endParaRPr lang="zh-CN" sz="10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false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项目级别</a:t>
                      </a:r>
                      <a:endParaRPr lang="zh-CN" sz="10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false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行政区</a:t>
                      </a:r>
                      <a:endParaRPr lang="zh-CN" sz="10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false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备注</a:t>
                      </a:r>
                      <a:endParaRPr lang="zh-CN" sz="10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false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false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1118369</a:t>
                      </a:r>
                      <a:endParaRPr lang="en-US" altLang="zh-CN" sz="1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false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无</a:t>
                      </a:r>
                      <a:endParaRPr lang="zh-CN" sz="1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false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</a:t>
                      </a:r>
                      <a:endParaRPr lang="zh-CN" sz="1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false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龙岗区</a:t>
                      </a:r>
                      <a:endParaRPr lang="zh-CN" sz="1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false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t" anchorCtr="false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5" name="表格 54"/>
          <p:cNvGraphicFramePr>
            <a:graphicFrameLocks noGrp="true"/>
          </p:cNvGraphicFramePr>
          <p:nvPr>
            <p:custDataLst>
              <p:tags r:id="rId12"/>
            </p:custDataLst>
          </p:nvPr>
        </p:nvGraphicFramePr>
        <p:xfrm>
          <a:off x="8890" y="27911425"/>
          <a:ext cx="9829165" cy="75755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23595"/>
                <a:gridCol w="2566670"/>
                <a:gridCol w="1962150"/>
                <a:gridCol w="1831975"/>
                <a:gridCol w="1456690"/>
                <a:gridCol w="1188085"/>
              </a:tblGrid>
              <a:tr h="273685"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sz="10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false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sz="10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调整后面积（m²）</a:t>
                      </a:r>
                      <a:endParaRPr lang="zh-CN" sz="10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false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项目名称</a:t>
                      </a:r>
                      <a:endParaRPr lang="zh-CN" sz="10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false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项目级别</a:t>
                      </a:r>
                      <a:endParaRPr lang="zh-CN" sz="10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false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行政区</a:t>
                      </a:r>
                      <a:endParaRPr lang="zh-CN" sz="10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false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备注</a:t>
                      </a:r>
                      <a:endParaRPr lang="zh-CN" sz="10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false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810"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false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1101281</a:t>
                      </a:r>
                      <a:endParaRPr lang="en-US" altLang="zh-CN" sz="1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false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无</a:t>
                      </a:r>
                      <a:endParaRPr lang="zh-CN" sz="1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false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</a:t>
                      </a:r>
                      <a:endParaRPr lang="zh-CN" sz="1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false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龙岗区</a:t>
                      </a:r>
                      <a:endParaRPr lang="zh-CN" sz="1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false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t" anchorCtr="false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060">
                <a:tc>
                  <a:txBody>
                    <a:bodyPr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</a:t>
                      </a:r>
                      <a:endParaRPr lang="en-US" altLang="zh-CN" sz="1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0" marR="0" marT="0" marB="0" anchor="ctr" anchorCtr="false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17089</a:t>
                      </a:r>
                      <a:endParaRPr lang="en-US" altLang="zh-CN" sz="1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false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无</a:t>
                      </a:r>
                      <a:endParaRPr lang="zh-CN" sz="1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false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</a:t>
                      </a:r>
                      <a:endParaRPr lang="zh-CN" sz="1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false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龙岗区</a:t>
                      </a:r>
                      <a:endParaRPr lang="zh-CN" sz="1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false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t" anchorCtr="false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图片 1" descr="区位图"/>
          <p:cNvPicPr>
            <a:picLocks noChangeAspect="true"/>
          </p:cNvPicPr>
          <p:nvPr/>
        </p:nvPicPr>
        <p:blipFill>
          <a:blip r:embed="rId13"/>
          <a:srcRect l="4552" r="3348" b="13512"/>
          <a:stretch>
            <a:fillRect/>
          </a:stretch>
        </p:blipFill>
        <p:spPr>
          <a:xfrm>
            <a:off x="-22860" y="114300"/>
            <a:ext cx="18025110" cy="8665210"/>
          </a:xfrm>
          <a:prstGeom prst="rect">
            <a:avLst/>
          </a:prstGeom>
        </p:spPr>
      </p:pic>
      <p:grpSp>
        <p:nvGrpSpPr>
          <p:cNvPr id="142" name="组合 141"/>
          <p:cNvGrpSpPr/>
          <p:nvPr/>
        </p:nvGrpSpPr>
        <p:grpSpPr>
          <a:xfrm>
            <a:off x="22225" y="24876125"/>
            <a:ext cx="9844405" cy="402590"/>
            <a:chOff x="35" y="38475"/>
            <a:chExt cx="15503" cy="634"/>
          </a:xfrm>
        </p:grpSpPr>
        <p:sp>
          <p:nvSpPr>
            <p:cNvPr id="25" name="矩形 24"/>
            <p:cNvSpPr/>
            <p:nvPr/>
          </p:nvSpPr>
          <p:spPr>
            <a:xfrm>
              <a:off x="36" y="38475"/>
              <a:ext cx="15502" cy="634"/>
            </a:xfrm>
            <a:prstGeom prst="rect">
              <a:avLst/>
            </a:prstGeom>
            <a:gradFill flip="none" rotWithShape="true">
              <a:gsLst>
                <a:gs pos="0">
                  <a:srgbClr val="0756A6"/>
                </a:gs>
                <a:gs pos="30000">
                  <a:srgbClr val="0070C0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0" scaled="true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20">
                <a:solidFill>
                  <a:schemeClr val="bg1"/>
                </a:solidFill>
              </a:endParaRPr>
            </a:p>
          </p:txBody>
        </p:sp>
        <p:sp>
          <p:nvSpPr>
            <p:cNvPr id="28" name="文本框 42"/>
            <p:cNvSpPr txBox="true"/>
            <p:nvPr/>
          </p:nvSpPr>
          <p:spPr>
            <a:xfrm>
              <a:off x="35" y="38548"/>
              <a:ext cx="818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buClrTx/>
                <a:buSzTx/>
                <a:buFontTx/>
              </a:pPr>
              <a:r>
                <a:rPr kumimoji="1" lang="zh-CN" altLang="en-US" sz="1400" b="1" dirty="0">
                  <a:ln w="12700">
                    <a:noFill/>
                  </a:ln>
                  <a:solidFill>
                    <a:schemeClr val="bg1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宋体 CN Heavy" panose="02020900000000000000" charset="-122"/>
                  <a:sym typeface="+mn-ea"/>
                </a:rPr>
                <a:t>法定图则实施深化后</a:t>
              </a:r>
              <a:r>
                <a:rPr kumimoji="1" lang="zh-CN" altLang="en-US" sz="1400" b="1" dirty="0">
                  <a:ln w="12700">
                    <a:noFill/>
                  </a:ln>
                  <a:solidFill>
                    <a:schemeClr val="bg1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宋体 CN Heavy" panose="02020900000000000000" charset="-122"/>
                </a:rPr>
                <a:t>地块控制指标一览表</a:t>
              </a:r>
              <a:endParaRPr kumimoji="1" lang="zh-CN" altLang="en-US" sz="1400" b="1" dirty="0">
                <a:ln w="12700">
                  <a:noFill/>
                </a:ln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-38100" y="0"/>
            <a:ext cx="17999710" cy="760095"/>
            <a:chOff x="-225" y="2520"/>
            <a:chExt cx="28818" cy="1197"/>
          </a:xfrm>
        </p:grpSpPr>
        <p:sp>
          <p:nvSpPr>
            <p:cNvPr id="11" name="矩形 10"/>
            <p:cNvSpPr/>
            <p:nvPr/>
          </p:nvSpPr>
          <p:spPr>
            <a:xfrm>
              <a:off x="-225" y="2520"/>
              <a:ext cx="28818" cy="974"/>
            </a:xfrm>
            <a:prstGeom prst="rect">
              <a:avLst/>
            </a:prstGeom>
            <a:gradFill flip="none" rotWithShape="true">
              <a:gsLst>
                <a:gs pos="0">
                  <a:srgbClr val="0756A6"/>
                </a:gs>
                <a:gs pos="30000">
                  <a:srgbClr val="0070C0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0" scaled="true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95" b="1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true"/>
            <p:nvPr/>
          </p:nvSpPr>
          <p:spPr>
            <a:xfrm>
              <a:off x="-18" y="2561"/>
              <a:ext cx="3134" cy="115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2800" b="1">
                  <a:solidFill>
                    <a:schemeClr val="bg1"/>
                  </a:solidFill>
                </a:rPr>
                <a:t>区位图</a:t>
              </a:r>
              <a:endParaRPr lang="zh-CN" altLang="en-US" sz="2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-29210" y="9018905"/>
            <a:ext cx="9895840" cy="431165"/>
            <a:chOff x="-46" y="15073"/>
            <a:chExt cx="15542" cy="543"/>
          </a:xfrm>
        </p:grpSpPr>
        <p:sp>
          <p:nvSpPr>
            <p:cNvPr id="61" name="矩形 60"/>
            <p:cNvSpPr/>
            <p:nvPr/>
          </p:nvSpPr>
          <p:spPr>
            <a:xfrm>
              <a:off x="-1" y="15073"/>
              <a:ext cx="15497" cy="543"/>
            </a:xfrm>
            <a:prstGeom prst="rect">
              <a:avLst/>
            </a:prstGeom>
            <a:gradFill flip="none" rotWithShape="true">
              <a:gsLst>
                <a:gs pos="0">
                  <a:srgbClr val="0756A6"/>
                </a:gs>
                <a:gs pos="30000">
                  <a:srgbClr val="0070C0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0" scaled="true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20" b="1">
                <a:solidFill>
                  <a:schemeClr val="bg1"/>
                </a:solidFill>
              </a:endParaRPr>
            </a:p>
          </p:txBody>
        </p:sp>
        <p:sp>
          <p:nvSpPr>
            <p:cNvPr id="57" name="文本框 42"/>
            <p:cNvSpPr txBox="true"/>
            <p:nvPr/>
          </p:nvSpPr>
          <p:spPr>
            <a:xfrm>
              <a:off x="-46" y="15089"/>
              <a:ext cx="15466" cy="5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lvl="0" algn="l">
                <a:defRPr/>
              </a:pPr>
              <a:r>
                <a:rPr kumimoji="1" lang="zh-CN" altLang="en-US" sz="1400" b="1" dirty="0">
                  <a:ln w="12700">
                    <a:noFill/>
                  </a:ln>
                  <a:solidFill>
                    <a:schemeClr val="bg1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宋体 CN Heavy" panose="02020900000000000000" charset="-122"/>
                </a:rPr>
                <a:t>[三联地区]法定图则02-09-01等地块（鹏安医院项目）实施深化、绿地及城市绿线占补平衡研究方案调整前</a:t>
              </a:r>
              <a:endParaRPr kumimoji="1" lang="zh-CN" altLang="en-US" sz="1400" b="1" dirty="0">
                <a:ln w="12700">
                  <a:noFill/>
                </a:ln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294" y="14884360"/>
            <a:ext cx="9840663" cy="402550"/>
            <a:chOff x="-209" y="26148"/>
            <a:chExt cx="14106" cy="634"/>
          </a:xfrm>
        </p:grpSpPr>
        <p:sp>
          <p:nvSpPr>
            <p:cNvPr id="104" name="矩形 103"/>
            <p:cNvSpPr/>
            <p:nvPr/>
          </p:nvSpPr>
          <p:spPr>
            <a:xfrm>
              <a:off x="-209" y="26148"/>
              <a:ext cx="14106" cy="634"/>
            </a:xfrm>
            <a:prstGeom prst="rect">
              <a:avLst/>
            </a:prstGeom>
            <a:gradFill flip="none" rotWithShape="true">
              <a:gsLst>
                <a:gs pos="0">
                  <a:srgbClr val="0756A6"/>
                </a:gs>
                <a:gs pos="30000">
                  <a:srgbClr val="0070C0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0" scaled="true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20">
                <a:solidFill>
                  <a:schemeClr val="bg1"/>
                </a:solidFill>
              </a:endParaRPr>
            </a:p>
          </p:txBody>
        </p:sp>
        <p:sp>
          <p:nvSpPr>
            <p:cNvPr id="105" name="文本框 42"/>
            <p:cNvSpPr txBox="true"/>
            <p:nvPr/>
          </p:nvSpPr>
          <p:spPr>
            <a:xfrm>
              <a:off x="-201" y="26201"/>
              <a:ext cx="7386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buClrTx/>
                <a:buSzTx/>
                <a:buFontTx/>
              </a:pPr>
              <a:r>
                <a:rPr kumimoji="1" lang="zh-CN" altLang="en-US" sz="1400" b="1" dirty="0">
                  <a:ln w="12700">
                    <a:noFill/>
                  </a:ln>
                  <a:solidFill>
                    <a:schemeClr val="bg1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宋体 CN Heavy" panose="02020900000000000000" charset="-122"/>
                  <a:sym typeface="+mn-ea"/>
                </a:rPr>
                <a:t>法定图则实施深化前</a:t>
              </a:r>
              <a:r>
                <a:rPr kumimoji="1" lang="zh-CN" altLang="en-US" sz="1400" b="1" dirty="0">
                  <a:ln w="12700">
                    <a:noFill/>
                  </a:ln>
                  <a:solidFill>
                    <a:schemeClr val="bg1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宋体 CN Heavy" panose="02020900000000000000" charset="-122"/>
                </a:rPr>
                <a:t>地块控制指标一览表</a:t>
              </a:r>
              <a:endParaRPr kumimoji="1" lang="zh-CN" altLang="en-US" sz="1400" b="1" dirty="0">
                <a:ln w="12700">
                  <a:noFill/>
                </a:ln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20955" y="27464385"/>
            <a:ext cx="9816465" cy="407035"/>
            <a:chOff x="14449" y="33123"/>
            <a:chExt cx="14038" cy="641"/>
          </a:xfrm>
        </p:grpSpPr>
        <p:sp>
          <p:nvSpPr>
            <p:cNvPr id="108" name="矩形 107"/>
            <p:cNvSpPr/>
            <p:nvPr/>
          </p:nvSpPr>
          <p:spPr>
            <a:xfrm>
              <a:off x="14449" y="33123"/>
              <a:ext cx="14038" cy="641"/>
            </a:xfrm>
            <a:prstGeom prst="rect">
              <a:avLst/>
            </a:prstGeom>
            <a:gradFill flip="none" rotWithShape="true">
              <a:gsLst>
                <a:gs pos="0">
                  <a:srgbClr val="0756A6"/>
                </a:gs>
                <a:gs pos="30000">
                  <a:srgbClr val="0070C0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0" scaled="true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20">
                <a:solidFill>
                  <a:schemeClr val="bg1"/>
                </a:solidFill>
              </a:endParaRPr>
            </a:p>
          </p:txBody>
        </p:sp>
        <p:sp>
          <p:nvSpPr>
            <p:cNvPr id="107" name="文本框 42"/>
            <p:cNvSpPr txBox="true"/>
            <p:nvPr/>
          </p:nvSpPr>
          <p:spPr>
            <a:xfrm>
              <a:off x="14494" y="33230"/>
              <a:ext cx="7711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buClrTx/>
                <a:buSzTx/>
                <a:buFontTx/>
              </a:pPr>
              <a:r>
                <a:rPr kumimoji="1" lang="zh-CN" altLang="en-US" sz="1400" b="1" dirty="0">
                  <a:ln w="12700">
                    <a:noFill/>
                  </a:ln>
                  <a:solidFill>
                    <a:schemeClr val="bg1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宋体 CN Heavy" panose="02020900000000000000" charset="-122"/>
                  <a:sym typeface="+mn-ea"/>
                </a:rPr>
                <a:t>城市绿线调整后</a:t>
              </a:r>
              <a:r>
                <a:rPr kumimoji="1" lang="zh-CN" altLang="en-US" sz="1400" b="1" dirty="0">
                  <a:ln w="12700">
                    <a:noFill/>
                  </a:ln>
                  <a:solidFill>
                    <a:schemeClr val="bg1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宋体 CN Heavy" panose="02020900000000000000" charset="-122"/>
                </a:rPr>
                <a:t>地块控制指标一览表</a:t>
              </a:r>
              <a:endParaRPr kumimoji="1" lang="zh-CN" altLang="en-US" sz="1400" b="1" dirty="0">
                <a:ln w="12700">
                  <a:noFill/>
                </a:ln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-27940" y="17745075"/>
            <a:ext cx="9867265" cy="407035"/>
            <a:chOff x="23" y="36028"/>
            <a:chExt cx="14093" cy="641"/>
          </a:xfrm>
        </p:grpSpPr>
        <p:sp>
          <p:nvSpPr>
            <p:cNvPr id="109" name="矩形 108"/>
            <p:cNvSpPr/>
            <p:nvPr/>
          </p:nvSpPr>
          <p:spPr>
            <a:xfrm>
              <a:off x="78" y="36028"/>
              <a:ext cx="14038" cy="641"/>
            </a:xfrm>
            <a:prstGeom prst="rect">
              <a:avLst/>
            </a:prstGeom>
            <a:gradFill flip="none" rotWithShape="true">
              <a:gsLst>
                <a:gs pos="0">
                  <a:srgbClr val="0756A6"/>
                </a:gs>
                <a:gs pos="30000">
                  <a:srgbClr val="0070C0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0" scaled="true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20">
                <a:solidFill>
                  <a:schemeClr val="bg1"/>
                </a:solidFill>
              </a:endParaRPr>
            </a:p>
          </p:txBody>
        </p:sp>
        <p:sp>
          <p:nvSpPr>
            <p:cNvPr id="110" name="文本框 42"/>
            <p:cNvSpPr txBox="true"/>
            <p:nvPr/>
          </p:nvSpPr>
          <p:spPr>
            <a:xfrm>
              <a:off x="23" y="36136"/>
              <a:ext cx="7711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buClrTx/>
                <a:buSzTx/>
                <a:buFontTx/>
              </a:pPr>
              <a:r>
                <a:rPr kumimoji="1" lang="zh-CN" altLang="en-US" sz="1400" b="1" dirty="0">
                  <a:ln w="12700">
                    <a:noFill/>
                  </a:ln>
                  <a:solidFill>
                    <a:schemeClr val="bg1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宋体 CN Heavy" panose="02020900000000000000" charset="-122"/>
                  <a:sym typeface="+mn-ea"/>
                </a:rPr>
                <a:t>城市绿线调整前</a:t>
              </a:r>
              <a:r>
                <a:rPr kumimoji="1" lang="zh-CN" altLang="en-US" sz="1400" b="1" dirty="0">
                  <a:ln w="12700">
                    <a:noFill/>
                  </a:ln>
                  <a:solidFill>
                    <a:schemeClr val="bg1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宋体 CN Heavy" panose="02020900000000000000" charset="-122"/>
                </a:rPr>
                <a:t>地块控制指标一览表</a:t>
              </a:r>
              <a:endParaRPr kumimoji="1" lang="zh-CN" altLang="en-US" sz="1400" b="1" dirty="0">
                <a:ln w="12700">
                  <a:noFill/>
                </a:ln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endParaRPr>
            </a:p>
          </p:txBody>
        </p:sp>
      </p:grpSp>
      <p:graphicFrame>
        <p:nvGraphicFramePr>
          <p:cNvPr id="153" name="表格 152"/>
          <p:cNvGraphicFramePr>
            <a:graphicFrameLocks noGrp="true"/>
          </p:cNvGraphicFramePr>
          <p:nvPr>
            <p:custDataLst>
              <p:tags r:id="rId14"/>
            </p:custDataLst>
          </p:nvPr>
        </p:nvGraphicFramePr>
        <p:xfrm>
          <a:off x="10147300" y="27242770"/>
          <a:ext cx="7830820" cy="141351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85290"/>
                <a:gridCol w="642620"/>
                <a:gridCol w="668020"/>
                <a:gridCol w="1232535"/>
                <a:gridCol w="1080770"/>
                <a:gridCol w="673100"/>
                <a:gridCol w="1074420"/>
                <a:gridCol w="774065"/>
              </a:tblGrid>
              <a:tr h="4406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法定图则地区</a:t>
                      </a:r>
                      <a:endParaRPr lang="zh-CN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1317" marR="11317" marT="113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地块编号</a:t>
                      </a:r>
                      <a:endParaRPr lang="zh-CN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1317" marR="11317" marT="113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用地代码</a:t>
                      </a:r>
                      <a:endParaRPr lang="zh-CN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1317" marR="11317" marT="113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用地性质</a:t>
                      </a:r>
                      <a:endParaRPr lang="zh-CN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1317" marR="11317" marT="113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用地面积</a:t>
                      </a:r>
                      <a:endParaRPr lang="en-US" altLang="zh-CN" sz="10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 algn="ctr" fontAlgn="ctr"/>
                      <a:r>
                        <a:rPr lang="en-US" altLang="zh-CN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(</a:t>
                      </a:r>
                      <a:r>
                        <a:rPr lang="zh-CN" alt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㎡）</a:t>
                      </a:r>
                      <a:endParaRPr lang="zh-CN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1317" marR="11317" marT="113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容积率</a:t>
                      </a:r>
                      <a:endParaRPr lang="zh-CN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1317" marR="11317" marT="113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配套设施</a:t>
                      </a:r>
                      <a:endParaRPr lang="zh-CN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1317" marR="11317" marT="113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备注</a:t>
                      </a:r>
                      <a:endParaRPr lang="zh-CN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1317" marR="11317" marT="113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[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下李朗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良安田地区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]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prstClr val="black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12-03-01</a:t>
                      </a:r>
                      <a:endParaRPr lang="en-US" altLang="zh-CN" sz="1000" dirty="0">
                        <a:solidFill>
                          <a:prstClr val="black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W1</a:t>
                      </a:r>
                      <a:endParaRPr 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普通物流用地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100996</a:t>
                      </a:r>
                      <a:endParaRPr lang="en-US" sz="10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-</a:t>
                      </a:r>
                      <a:endParaRPr kumimoji="0" lang="en-US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规划</a:t>
                      </a:r>
                      <a:endParaRPr lang="zh-CN" alt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1317" marR="11317" marT="113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[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下李朗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良安田地区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]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solidFill>
                            <a:prstClr val="black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12-03-02</a:t>
                      </a:r>
                      <a:endParaRPr lang="en-US" altLang="zh-CN" sz="1000" dirty="0">
                        <a:solidFill>
                          <a:prstClr val="black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G1</a:t>
                      </a:r>
                      <a:endParaRPr 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普通物流用地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24594</a:t>
                      </a:r>
                      <a:endParaRPr lang="en-US" sz="10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-</a:t>
                      </a:r>
                      <a:endParaRPr kumimoji="0" lang="en-US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规划</a:t>
                      </a:r>
                      <a:endParaRPr lang="zh-CN" alt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1317" marR="11317" marT="113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[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下李朗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良安田地区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]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25-01-06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GI</a:t>
                      </a:r>
                      <a:endParaRPr kumimoji="0" lang="en-US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公园绿地</a:t>
                      </a:r>
                      <a:endParaRPr kumimoji="0" lang="zh-CN" altLang="en-US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7715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-</a:t>
                      </a:r>
                      <a:endParaRPr kumimoji="0" lang="en-US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-</a:t>
                      </a:r>
                      <a:endParaRPr kumimoji="0" lang="en-US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规划</a:t>
                      </a:r>
                      <a:endParaRPr lang="zh-CN" alt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1317" marR="11317" marT="113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[</a:t>
                      </a:r>
                      <a:r>
                        <a:rPr kumimoji="0" lang="zh-CN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上李朗地区</a:t>
                      </a:r>
                      <a:r>
                        <a:rPr kumimoji="0" lang="en-US" altLang="zh-CN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]</a:t>
                      </a:r>
                      <a:endParaRPr kumimoji="0" lang="en-US" altLang="zh-CN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06-28</a:t>
                      </a:r>
                      <a:endParaRPr kumimoji="0" lang="en-US" altLang="zh-CN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GI</a:t>
                      </a:r>
                      <a:endParaRPr kumimoji="0" lang="en-US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公园绿地</a:t>
                      </a:r>
                      <a:endParaRPr kumimoji="0" lang="zh-CN" altLang="en-US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2934</a:t>
                      </a:r>
                      <a:endParaRPr kumimoji="0" lang="en-US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-</a:t>
                      </a:r>
                      <a:endParaRPr kumimoji="0" lang="en-US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-</a:t>
                      </a:r>
                      <a:endParaRPr kumimoji="0" lang="en-US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-</a:t>
                      </a:r>
                      <a:endParaRPr kumimoji="0" lang="en-US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1317" marR="11317" marT="113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4" name="表格 113"/>
          <p:cNvGraphicFramePr>
            <a:graphicFrameLocks noGrp="true"/>
          </p:cNvGraphicFramePr>
          <p:nvPr>
            <p:custDataLst>
              <p:tags r:id="rId15"/>
            </p:custDataLst>
          </p:nvPr>
        </p:nvGraphicFramePr>
        <p:xfrm>
          <a:off x="10146665" y="25290780"/>
          <a:ext cx="7831455" cy="14579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58620"/>
                <a:gridCol w="658495"/>
                <a:gridCol w="669290"/>
                <a:gridCol w="1231900"/>
                <a:gridCol w="1102360"/>
                <a:gridCol w="670560"/>
                <a:gridCol w="1059180"/>
                <a:gridCol w="781050"/>
              </a:tblGrid>
              <a:tr h="5708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法定图则地区</a:t>
                      </a:r>
                      <a:endParaRPr lang="zh-CN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1315" marR="11315" marT="1130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地块编号</a:t>
                      </a:r>
                      <a:endParaRPr lang="zh-CN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1315" marR="11315" marT="1130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用地代码</a:t>
                      </a:r>
                      <a:endParaRPr lang="zh-CN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1315" marR="11315" marT="1130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用地性质</a:t>
                      </a:r>
                      <a:endParaRPr lang="zh-CN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1315" marR="11315" marT="1130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用地面积</a:t>
                      </a:r>
                      <a:endParaRPr lang="en-US" altLang="zh-CN" sz="10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 algn="ctr" fontAlgn="ctr"/>
                      <a:r>
                        <a:rPr lang="en-US" altLang="zh-CN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(</a:t>
                      </a:r>
                      <a:r>
                        <a:rPr lang="zh-CN" alt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㎡）</a:t>
                      </a:r>
                      <a:endParaRPr lang="zh-CN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1315" marR="11315" marT="1130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容积率</a:t>
                      </a:r>
                      <a:endParaRPr lang="zh-CN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1315" marR="11315" marT="1130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配套设施</a:t>
                      </a:r>
                      <a:endParaRPr lang="zh-CN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1315" marR="11315" marT="1130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备注</a:t>
                      </a:r>
                      <a:endParaRPr lang="zh-CN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1315" marR="11315" marT="1130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[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下李朗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良安田地区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]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prstClr val="black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12-03</a:t>
                      </a:r>
                      <a:endParaRPr lang="en-US" altLang="zh-CN" sz="1000" dirty="0">
                        <a:solidFill>
                          <a:prstClr val="black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W1</a:t>
                      </a:r>
                      <a:endParaRPr 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普通物流用地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effectLst/>
                        </a:rPr>
                        <a:t>125590</a:t>
                      </a:r>
                      <a:endParaRPr lang="en-US" altLang="zh-CN" sz="10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规划</a:t>
                      </a:r>
                      <a:endParaRPr lang="zh-CN" alt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1315" marR="11315" marT="1130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[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下李朗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良安田地区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]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S2</a:t>
                      </a:r>
                      <a:endParaRPr 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道路用地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7715</a:t>
                      </a:r>
                      <a:endParaRPr kumimoji="0" lang="en-US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-</a:t>
                      </a:r>
                      <a:endParaRPr kumimoji="0" lang="en-US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-</a:t>
                      </a:r>
                      <a:endParaRPr kumimoji="0" lang="en-US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315" marR="11315" marT="1130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[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上李朗地区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]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06-28</a:t>
                      </a:r>
                      <a:endParaRPr lang="en-US" altLang="zh-CN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S4</a:t>
                      </a:r>
                      <a:endParaRPr 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交通场站用地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2934</a:t>
                      </a:r>
                      <a:endParaRPr lang="en-US" sz="10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-</a:t>
                      </a:r>
                      <a:endParaRPr kumimoji="0" lang="en-US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-</a:t>
                      </a:r>
                      <a:endParaRPr kumimoji="0" lang="en-US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-</a:t>
                      </a:r>
                      <a:endParaRPr kumimoji="0" lang="en-US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1315" marR="11315" marT="1130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39" name="组合 138"/>
          <p:cNvGrpSpPr/>
          <p:nvPr/>
        </p:nvGrpSpPr>
        <p:grpSpPr>
          <a:xfrm>
            <a:off x="-29210" y="18990945"/>
            <a:ext cx="9847110" cy="341630"/>
            <a:chOff x="-46" y="29427"/>
            <a:chExt cx="15151" cy="538"/>
          </a:xfrm>
        </p:grpSpPr>
        <p:sp>
          <p:nvSpPr>
            <p:cNvPr id="119" name="矩形 118"/>
            <p:cNvSpPr/>
            <p:nvPr/>
          </p:nvSpPr>
          <p:spPr>
            <a:xfrm>
              <a:off x="-1" y="29427"/>
              <a:ext cx="15106" cy="538"/>
            </a:xfrm>
            <a:prstGeom prst="rect">
              <a:avLst/>
            </a:prstGeom>
            <a:gradFill flip="none" rotWithShape="true">
              <a:gsLst>
                <a:gs pos="0">
                  <a:srgbClr val="0756A6"/>
                </a:gs>
                <a:gs pos="30000">
                  <a:srgbClr val="0070C0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0" scaled="true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20" b="1">
                <a:solidFill>
                  <a:schemeClr val="bg1"/>
                </a:solidFill>
              </a:endParaRPr>
            </a:p>
          </p:txBody>
        </p:sp>
        <p:sp>
          <p:nvSpPr>
            <p:cNvPr id="120" name="文本框 42"/>
            <p:cNvSpPr txBox="true"/>
            <p:nvPr/>
          </p:nvSpPr>
          <p:spPr>
            <a:xfrm>
              <a:off x="-46" y="29443"/>
              <a:ext cx="14552" cy="52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lvl="0" algn="l">
                <a:defRPr/>
              </a:pPr>
              <a:r>
                <a:rPr kumimoji="1" lang="zh-CN" altLang="en-US" sz="1400" b="1" dirty="0">
                  <a:ln w="12700">
                    <a:noFill/>
                  </a:ln>
                  <a:solidFill>
                    <a:schemeClr val="bg1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宋体 CN Heavy" panose="02020900000000000000" charset="-122"/>
                </a:rPr>
                <a:t>[三联地区]法定图则02-09-01等地块（鹏安医院项目）实施深化、绿地及城市绿线占补平衡研究方案调整后</a:t>
              </a:r>
              <a:endParaRPr kumimoji="1" lang="zh-CN" altLang="en-US" sz="1400" b="1" dirty="0">
                <a:ln w="12700">
                  <a:noFill/>
                </a:ln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endParaRPr>
            </a:p>
          </p:txBody>
        </p:sp>
      </p:grpSp>
      <p:sp>
        <p:nvSpPr>
          <p:cNvPr id="146" name="矩形 145"/>
          <p:cNvSpPr/>
          <p:nvPr/>
        </p:nvSpPr>
        <p:spPr>
          <a:xfrm>
            <a:off x="10125075" y="9029065"/>
            <a:ext cx="7881620" cy="531495"/>
          </a:xfrm>
          <a:prstGeom prst="rect">
            <a:avLst/>
          </a:prstGeom>
          <a:gradFill flip="none" rotWithShape="true">
            <a:gsLst>
              <a:gs pos="0">
                <a:srgbClr val="0756A6"/>
              </a:gs>
              <a:gs pos="30000">
                <a:srgbClr val="0070C0">
                  <a:shade val="67500"/>
                  <a:satMod val="115000"/>
                </a:srgbClr>
              </a:gs>
              <a:gs pos="100000">
                <a:schemeClr val="bg1"/>
              </a:gs>
            </a:gsLst>
            <a:lin ang="0" scaled="true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20">
              <a:solidFill>
                <a:schemeClr val="bg1"/>
              </a:solidFill>
            </a:endParaRPr>
          </a:p>
        </p:txBody>
      </p:sp>
      <p:sp>
        <p:nvSpPr>
          <p:cNvPr id="157" name="矩形 156"/>
          <p:cNvSpPr/>
          <p:nvPr/>
        </p:nvSpPr>
        <p:spPr>
          <a:xfrm>
            <a:off x="10125075" y="14462760"/>
            <a:ext cx="7861935" cy="531495"/>
          </a:xfrm>
          <a:prstGeom prst="rect">
            <a:avLst/>
          </a:prstGeom>
          <a:gradFill flip="none" rotWithShape="true">
            <a:gsLst>
              <a:gs pos="0">
                <a:srgbClr val="0756A6"/>
              </a:gs>
              <a:gs pos="30000">
                <a:srgbClr val="0070C0">
                  <a:shade val="67500"/>
                  <a:satMod val="115000"/>
                </a:srgbClr>
              </a:gs>
              <a:gs pos="100000">
                <a:schemeClr val="bg1"/>
              </a:gs>
            </a:gsLst>
            <a:lin ang="0" scaled="true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20">
              <a:solidFill>
                <a:schemeClr val="bg1"/>
              </a:solidFill>
            </a:endParaRPr>
          </a:p>
        </p:txBody>
      </p:sp>
      <p:sp>
        <p:nvSpPr>
          <p:cNvPr id="160" name="矩形 159"/>
          <p:cNvSpPr/>
          <p:nvPr/>
        </p:nvSpPr>
        <p:spPr>
          <a:xfrm>
            <a:off x="10125710" y="19857085"/>
            <a:ext cx="7880350" cy="531495"/>
          </a:xfrm>
          <a:prstGeom prst="rect">
            <a:avLst/>
          </a:prstGeom>
          <a:gradFill flip="none" rotWithShape="true">
            <a:gsLst>
              <a:gs pos="0">
                <a:srgbClr val="0756A6"/>
              </a:gs>
              <a:gs pos="30000">
                <a:srgbClr val="0070C0">
                  <a:shade val="67500"/>
                  <a:satMod val="115000"/>
                </a:srgbClr>
              </a:gs>
              <a:gs pos="100000">
                <a:schemeClr val="bg1"/>
              </a:gs>
            </a:gsLst>
            <a:lin ang="0" scaled="true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20">
              <a:solidFill>
                <a:schemeClr val="bg1"/>
              </a:solidFill>
            </a:endParaRPr>
          </a:p>
        </p:txBody>
      </p:sp>
      <p:sp>
        <p:nvSpPr>
          <p:cNvPr id="135429" name="TextBox 50"/>
          <p:cNvSpPr txBox="true"/>
          <p:nvPr/>
        </p:nvSpPr>
        <p:spPr>
          <a:xfrm>
            <a:off x="10147300" y="9560560"/>
            <a:ext cx="728980" cy="282575"/>
          </a:xfrm>
          <a:prstGeom prst="rect">
            <a:avLst/>
          </a:prstGeom>
          <a:solidFill>
            <a:srgbClr val="7F7F7F"/>
          </a:solidFill>
          <a:ln w="9525">
            <a:noFill/>
          </a:ln>
        </p:spPr>
        <p:txBody>
          <a:bodyPr wrap="square" lIns="44643" rIns="44643">
            <a:noAutofit/>
          </a:bodyPr>
          <a:p>
            <a:pPr defTabSz="914400" eaLnBrk="0" fontAlgn="base" hangingPunct="0"/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调整前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1" name="TextBox 50"/>
          <p:cNvSpPr txBox="true"/>
          <p:nvPr/>
        </p:nvSpPr>
        <p:spPr>
          <a:xfrm>
            <a:off x="14249400" y="9560560"/>
            <a:ext cx="757555" cy="282575"/>
          </a:xfrm>
          <a:prstGeom prst="rect">
            <a:avLst/>
          </a:prstGeom>
          <a:solidFill>
            <a:srgbClr val="7F7F7F"/>
          </a:solidFill>
          <a:ln w="9525">
            <a:noFill/>
          </a:ln>
        </p:spPr>
        <p:txBody>
          <a:bodyPr wrap="square" lIns="44643" rIns="44643">
            <a:noAutofit/>
          </a:bodyPr>
          <a:p>
            <a:pPr lvl="0" algn="l" eaLnBrk="0" fontAlgn="base" hangingPunct="0">
              <a:buClrTx/>
              <a:buSzTx/>
              <a:buFontTx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调整后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2" name="TextBox 50"/>
          <p:cNvSpPr txBox="true"/>
          <p:nvPr/>
        </p:nvSpPr>
        <p:spPr>
          <a:xfrm>
            <a:off x="10132060" y="14994255"/>
            <a:ext cx="757555" cy="292735"/>
          </a:xfrm>
          <a:prstGeom prst="rect">
            <a:avLst/>
          </a:prstGeom>
          <a:solidFill>
            <a:srgbClr val="7F7F7F"/>
          </a:solidFill>
          <a:ln w="9525">
            <a:noFill/>
          </a:ln>
        </p:spPr>
        <p:txBody>
          <a:bodyPr wrap="square" lIns="44643" rIns="44643">
            <a:noAutofit/>
          </a:bodyPr>
          <a:p>
            <a:pPr lvl="0" algn="l" eaLnBrk="0" fontAlgn="base" hangingPunct="0">
              <a:buClrTx/>
              <a:buSzTx/>
              <a:buFontTx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调整前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3" name="TextBox 50"/>
          <p:cNvSpPr txBox="true"/>
          <p:nvPr/>
        </p:nvSpPr>
        <p:spPr>
          <a:xfrm>
            <a:off x="14109700" y="14994255"/>
            <a:ext cx="757555" cy="292735"/>
          </a:xfrm>
          <a:prstGeom prst="rect">
            <a:avLst/>
          </a:prstGeom>
          <a:solidFill>
            <a:srgbClr val="7F7F7F"/>
          </a:solidFill>
          <a:ln w="9525">
            <a:noFill/>
          </a:ln>
        </p:spPr>
        <p:txBody>
          <a:bodyPr wrap="square" lIns="44643" rIns="44643">
            <a:noAutofit/>
          </a:bodyPr>
          <a:p>
            <a:pPr lvl="0" algn="l" eaLnBrk="0" fontAlgn="base" hangingPunct="0">
              <a:buClrTx/>
              <a:buSzTx/>
              <a:buFontTx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调整后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4" name="TextBox 50"/>
          <p:cNvSpPr txBox="true"/>
          <p:nvPr/>
        </p:nvSpPr>
        <p:spPr>
          <a:xfrm>
            <a:off x="10123170" y="20416520"/>
            <a:ext cx="757555" cy="306070"/>
          </a:xfrm>
          <a:prstGeom prst="rect">
            <a:avLst/>
          </a:prstGeom>
          <a:solidFill>
            <a:srgbClr val="7F7F7F"/>
          </a:solidFill>
          <a:ln w="9525">
            <a:noFill/>
          </a:ln>
        </p:spPr>
        <p:txBody>
          <a:bodyPr wrap="square" lIns="44643" rIns="44643">
            <a:noAutofit/>
          </a:bodyPr>
          <a:p>
            <a:pPr lvl="0" algn="l" eaLnBrk="0" fontAlgn="base" hangingPunct="0">
              <a:buClrTx/>
              <a:buSzTx/>
              <a:buFontTx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调整前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5" name="TextBox 50"/>
          <p:cNvSpPr txBox="true"/>
          <p:nvPr/>
        </p:nvSpPr>
        <p:spPr>
          <a:xfrm>
            <a:off x="14080490" y="20415250"/>
            <a:ext cx="757555" cy="306070"/>
          </a:xfrm>
          <a:prstGeom prst="rect">
            <a:avLst/>
          </a:prstGeom>
          <a:solidFill>
            <a:srgbClr val="7F7F7F"/>
          </a:solidFill>
          <a:ln w="9525">
            <a:noFill/>
          </a:ln>
        </p:spPr>
        <p:txBody>
          <a:bodyPr wrap="square" lIns="44643" rIns="44643">
            <a:noAutofit/>
          </a:bodyPr>
          <a:p>
            <a:pPr lvl="0" algn="l" eaLnBrk="0" fontAlgn="base" hangingPunct="0">
              <a:buClrTx/>
              <a:buSzTx/>
              <a:buFontTx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调整后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9" name="矩形标注 34"/>
          <p:cNvSpPr/>
          <p:nvPr>
            <p:custDataLst>
              <p:tags r:id="rId16"/>
            </p:custDataLst>
          </p:nvPr>
        </p:nvSpPr>
        <p:spPr>
          <a:xfrm>
            <a:off x="9048115" y="4031615"/>
            <a:ext cx="2435225" cy="754380"/>
          </a:xfrm>
          <a:prstGeom prst="wedgeRectCallout">
            <a:avLst>
              <a:gd name="adj1" fmla="val -45499"/>
              <a:gd name="adj2" fmla="val 15942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anchor="ctr" anchorCtr="false">
            <a:noAutofit/>
          </a:bodyPr>
          <a:p>
            <a:pPr algn="ctr" defTabSz="1279525" eaLnBrk="1" fontAlgn="base" hangingPunct="1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实施深化范围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6" name="组合 175"/>
          <p:cNvGrpSpPr/>
          <p:nvPr/>
        </p:nvGrpSpPr>
        <p:grpSpPr>
          <a:xfrm>
            <a:off x="10125075" y="24888190"/>
            <a:ext cx="7861935" cy="401955"/>
            <a:chOff x="16110" y="39238"/>
            <a:chExt cx="12216" cy="633"/>
          </a:xfrm>
        </p:grpSpPr>
        <p:sp>
          <p:nvSpPr>
            <p:cNvPr id="141" name="矩形 140"/>
            <p:cNvSpPr/>
            <p:nvPr/>
          </p:nvSpPr>
          <p:spPr>
            <a:xfrm>
              <a:off x="16140" y="39238"/>
              <a:ext cx="12186" cy="633"/>
            </a:xfrm>
            <a:prstGeom prst="rect">
              <a:avLst/>
            </a:prstGeom>
            <a:gradFill flip="none" rotWithShape="true">
              <a:gsLst>
                <a:gs pos="0">
                  <a:srgbClr val="0756A6"/>
                </a:gs>
                <a:gs pos="30000">
                  <a:srgbClr val="0070C0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0" scaled="true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20">
                <a:solidFill>
                  <a:schemeClr val="bg1"/>
                </a:solidFill>
              </a:endParaRPr>
            </a:p>
          </p:txBody>
        </p:sp>
        <p:sp>
          <p:nvSpPr>
            <p:cNvPr id="174" name="文本框 173"/>
            <p:cNvSpPr txBox="true"/>
            <p:nvPr/>
          </p:nvSpPr>
          <p:spPr>
            <a:xfrm>
              <a:off x="16110" y="39304"/>
              <a:ext cx="7938" cy="437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kumimoji="1" lang="zh-CN" altLang="en-US" sz="1400" b="1" dirty="0">
                  <a:ln w="12700">
                    <a:noFill/>
                  </a:ln>
                  <a:solidFill>
                    <a:schemeClr val="bg1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宋体 CN Heavy" panose="02020900000000000000" charset="-122"/>
                  <a:sym typeface="+mn-ea"/>
                </a:rPr>
                <a:t>绿地占补平衡地块调整前地块指标一览表</a:t>
              </a:r>
              <a:endParaRPr kumimoji="1" lang="zh-CN" altLang="en-US" sz="1400" b="1" dirty="0">
                <a:ln w="12700">
                  <a:noFill/>
                </a:ln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  <a:sym typeface="+mn-ea"/>
              </a:endParaRPr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10125075" y="26840815"/>
            <a:ext cx="7861935" cy="401955"/>
            <a:chOff x="16110" y="42269"/>
            <a:chExt cx="12216" cy="633"/>
          </a:xfrm>
        </p:grpSpPr>
        <p:sp>
          <p:nvSpPr>
            <p:cNvPr id="143" name="矩形 142"/>
            <p:cNvSpPr/>
            <p:nvPr/>
          </p:nvSpPr>
          <p:spPr>
            <a:xfrm>
              <a:off x="16140" y="42269"/>
              <a:ext cx="12186" cy="633"/>
            </a:xfrm>
            <a:prstGeom prst="rect">
              <a:avLst/>
            </a:prstGeom>
            <a:gradFill flip="none" rotWithShape="true">
              <a:gsLst>
                <a:gs pos="0">
                  <a:srgbClr val="0756A6"/>
                </a:gs>
                <a:gs pos="30000">
                  <a:srgbClr val="0070C0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0" scaled="true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20">
                <a:solidFill>
                  <a:schemeClr val="bg1"/>
                </a:solidFill>
              </a:endParaRPr>
            </a:p>
          </p:txBody>
        </p:sp>
        <p:sp>
          <p:nvSpPr>
            <p:cNvPr id="175" name="文本框 174"/>
            <p:cNvSpPr txBox="true"/>
            <p:nvPr/>
          </p:nvSpPr>
          <p:spPr>
            <a:xfrm>
              <a:off x="16110" y="42354"/>
              <a:ext cx="7772" cy="437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kumimoji="1" lang="zh-CN" altLang="en-US" sz="1400" b="1" dirty="0">
                  <a:ln w="12700">
                    <a:noFill/>
                  </a:ln>
                  <a:solidFill>
                    <a:schemeClr val="bg1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宋体 CN Heavy" panose="02020900000000000000" charset="-122"/>
                  <a:sym typeface="+mn-ea"/>
                </a:rPr>
                <a:t>绿地占补平衡地块调整后地块指标一览表</a:t>
              </a:r>
              <a:endParaRPr kumimoji="1" lang="zh-CN" altLang="en-US" sz="1400" b="1" dirty="0">
                <a:ln w="12700">
                  <a:noFill/>
                </a:ln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  <a:sym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957550" y="12458065"/>
            <a:ext cx="506095" cy="300990"/>
            <a:chOff x="25130" y="19619"/>
            <a:chExt cx="797" cy="474"/>
          </a:xfrm>
        </p:grpSpPr>
        <p:sp>
          <p:nvSpPr>
            <p:cNvPr id="3" name="矩形 2"/>
            <p:cNvSpPr/>
            <p:nvPr/>
          </p:nvSpPr>
          <p:spPr>
            <a:xfrm>
              <a:off x="25130" y="19619"/>
              <a:ext cx="677" cy="40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true"/>
            <p:nvPr/>
          </p:nvSpPr>
          <p:spPr>
            <a:xfrm>
              <a:off x="25175" y="19619"/>
              <a:ext cx="752" cy="28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p>
              <a:r>
                <a:rPr lang="en-US" altLang="zh-CN" sz="6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12-03-02</a:t>
              </a:r>
              <a:endParaRPr lang="en-US" altLang="zh-CN" sz="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25251" y="19852"/>
              <a:ext cx="375" cy="0"/>
            </a:xfrm>
            <a:prstGeom prst="lin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</p:cxnSp>
        <p:sp>
          <p:nvSpPr>
            <p:cNvPr id="7" name="文本框 6"/>
            <p:cNvSpPr txBox="true"/>
            <p:nvPr/>
          </p:nvSpPr>
          <p:spPr>
            <a:xfrm>
              <a:off x="25175" y="19804"/>
              <a:ext cx="517" cy="28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p>
              <a:pPr algn="ctr"/>
              <a:r>
                <a:rPr lang="en-US" altLang="zh-CN" sz="6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G1</a:t>
              </a:r>
              <a:endParaRPr lang="en-US" altLang="zh-CN" sz="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881350" y="11574145"/>
            <a:ext cx="506095" cy="325120"/>
            <a:chOff x="25130" y="19619"/>
            <a:chExt cx="797" cy="512"/>
          </a:xfrm>
        </p:grpSpPr>
        <p:sp>
          <p:nvSpPr>
            <p:cNvPr id="10" name="矩形 9"/>
            <p:cNvSpPr/>
            <p:nvPr/>
          </p:nvSpPr>
          <p:spPr>
            <a:xfrm>
              <a:off x="25130" y="19619"/>
              <a:ext cx="677" cy="512"/>
            </a:xfrm>
            <a:prstGeom prst="rect">
              <a:avLst/>
            </a:prstGeom>
            <a:solidFill>
              <a:srgbClr val="9966CC"/>
            </a:solidFill>
            <a:ln>
              <a:solidFill>
                <a:srgbClr val="524F55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true"/>
            <p:nvPr/>
          </p:nvSpPr>
          <p:spPr>
            <a:xfrm>
              <a:off x="25175" y="19619"/>
              <a:ext cx="752" cy="28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p>
              <a:r>
                <a:rPr lang="en-US" altLang="zh-CN" sz="6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12-03-01</a:t>
              </a:r>
              <a:endParaRPr lang="en-US" altLang="zh-CN" sz="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25251" y="19852"/>
              <a:ext cx="375" cy="0"/>
            </a:xfrm>
            <a:prstGeom prst="lin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</p:cxnSp>
        <p:sp>
          <p:nvSpPr>
            <p:cNvPr id="16" name="文本框 15"/>
            <p:cNvSpPr txBox="true"/>
            <p:nvPr/>
          </p:nvSpPr>
          <p:spPr>
            <a:xfrm>
              <a:off x="25175" y="19804"/>
              <a:ext cx="517" cy="28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p>
              <a:pPr algn="ctr"/>
              <a:r>
                <a:rPr lang="en-US" altLang="zh-CN" sz="6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W1</a:t>
              </a:r>
              <a:endParaRPr lang="en-US" altLang="zh-CN" sz="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760700" y="17375505"/>
            <a:ext cx="440690" cy="270675"/>
            <a:chOff x="25130" y="19619"/>
            <a:chExt cx="797" cy="489"/>
          </a:xfrm>
        </p:grpSpPr>
        <p:sp>
          <p:nvSpPr>
            <p:cNvPr id="20" name="矩形 19"/>
            <p:cNvSpPr/>
            <p:nvPr/>
          </p:nvSpPr>
          <p:spPr>
            <a:xfrm>
              <a:off x="25130" y="19619"/>
              <a:ext cx="618" cy="416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524F55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21" name="文本框 20"/>
            <p:cNvSpPr txBox="true"/>
            <p:nvPr/>
          </p:nvSpPr>
          <p:spPr>
            <a:xfrm>
              <a:off x="25175" y="19619"/>
              <a:ext cx="752" cy="30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p>
              <a:r>
                <a:rPr lang="en-US" altLang="zh-CN" sz="5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25-01-06</a:t>
              </a:r>
              <a:endParaRPr lang="en-US" altLang="zh-CN" sz="5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25251" y="19852"/>
              <a:ext cx="375" cy="0"/>
            </a:xfrm>
            <a:prstGeom prst="lin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</p:cxnSp>
        <p:sp>
          <p:nvSpPr>
            <p:cNvPr id="23" name="文本框 22"/>
            <p:cNvSpPr txBox="true"/>
            <p:nvPr/>
          </p:nvSpPr>
          <p:spPr>
            <a:xfrm>
              <a:off x="25175" y="19804"/>
              <a:ext cx="517" cy="30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p>
              <a:pPr algn="ctr"/>
              <a:r>
                <a:rPr lang="en-US" altLang="zh-CN" sz="5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G1</a:t>
              </a:r>
              <a:endParaRPr lang="en-US" altLang="zh-CN" sz="5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5881350" y="22549485"/>
            <a:ext cx="341714" cy="270675"/>
            <a:chOff x="25130" y="19619"/>
            <a:chExt cx="618" cy="489"/>
          </a:xfrm>
        </p:grpSpPr>
        <p:sp>
          <p:nvSpPr>
            <p:cNvPr id="26" name="矩形 25"/>
            <p:cNvSpPr/>
            <p:nvPr/>
          </p:nvSpPr>
          <p:spPr>
            <a:xfrm>
              <a:off x="25130" y="19619"/>
              <a:ext cx="618" cy="416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524F55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27" name="文本框 26"/>
            <p:cNvSpPr txBox="true"/>
            <p:nvPr/>
          </p:nvSpPr>
          <p:spPr>
            <a:xfrm>
              <a:off x="25175" y="19619"/>
              <a:ext cx="517" cy="4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p>
              <a:pPr algn="ctr"/>
              <a:r>
                <a:rPr lang="en-US" altLang="zh-CN" sz="5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06-28</a:t>
              </a:r>
              <a:endParaRPr lang="en-US" altLang="zh-CN" sz="5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/>
              <a:endParaRPr lang="en-US" altLang="zh-CN" sz="5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25251" y="19852"/>
              <a:ext cx="375" cy="0"/>
            </a:xfrm>
            <a:prstGeom prst="lin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</p:cxnSp>
        <p:sp>
          <p:nvSpPr>
            <p:cNvPr id="38" name="文本框 37"/>
            <p:cNvSpPr txBox="true"/>
            <p:nvPr/>
          </p:nvSpPr>
          <p:spPr>
            <a:xfrm>
              <a:off x="25175" y="19804"/>
              <a:ext cx="517" cy="30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p>
              <a:pPr algn="ctr"/>
              <a:r>
                <a:rPr lang="en-US" altLang="zh-CN" sz="5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G1</a:t>
              </a:r>
              <a:endParaRPr lang="en-US" altLang="zh-CN" sz="5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58" name="文本框 42"/>
          <p:cNvSpPr txBox="true"/>
          <p:nvPr/>
        </p:nvSpPr>
        <p:spPr>
          <a:xfrm>
            <a:off x="10118090" y="9152255"/>
            <a:ext cx="784352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defRPr/>
            </a:pPr>
            <a:r>
              <a:rPr kumimoji="1" lang="zh-CN" altLang="en-US" sz="1400" b="1" dirty="0">
                <a:ln w="12700">
                  <a:noFill/>
                </a:ln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绿地占补平衡调整对比：[下李朗-良安田地区]法定图则12-03地块</a:t>
            </a:r>
            <a:endParaRPr kumimoji="1" lang="zh-CN" altLang="en-US" sz="1400" b="1" dirty="0">
              <a:ln w="12700">
                <a:noFill/>
              </a:ln>
              <a:solidFill>
                <a:schemeClr val="bg1"/>
              </a:solidFill>
              <a:latin typeface="思源宋体 CN Heavy" panose="02020900000000000000" charset="-122"/>
              <a:ea typeface="思源宋体 CN Heavy" panose="02020900000000000000" charset="-122"/>
              <a:cs typeface="思源宋体 CN Heavy" panose="02020900000000000000" charset="-122"/>
            </a:endParaRPr>
          </a:p>
        </p:txBody>
      </p:sp>
      <p:sp>
        <p:nvSpPr>
          <p:cNvPr id="59" name="文本框 42"/>
          <p:cNvSpPr txBox="true"/>
          <p:nvPr/>
        </p:nvSpPr>
        <p:spPr>
          <a:xfrm>
            <a:off x="10118090" y="14558010"/>
            <a:ext cx="784352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defRPr/>
            </a:pPr>
            <a:r>
              <a:rPr kumimoji="1" lang="zh-CN" altLang="en-US" sz="1400" b="1" dirty="0">
                <a:ln w="12700">
                  <a:noFill/>
                </a:ln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绿地占补平衡调整对比：[下李朗-良安田地区]法定图则道路用地</a:t>
            </a:r>
            <a:endParaRPr kumimoji="1" lang="zh-CN" altLang="en-US" sz="1400" b="1" dirty="0">
              <a:ln w="12700">
                <a:noFill/>
              </a:ln>
              <a:solidFill>
                <a:schemeClr val="bg1"/>
              </a:solidFill>
              <a:latin typeface="思源宋体 CN Heavy" panose="02020900000000000000" charset="-122"/>
              <a:ea typeface="思源宋体 CN Heavy" panose="02020900000000000000" charset="-122"/>
              <a:cs typeface="思源宋体 CN Heavy" panose="02020900000000000000" charset="-122"/>
            </a:endParaRPr>
          </a:p>
        </p:txBody>
      </p:sp>
      <p:sp>
        <p:nvSpPr>
          <p:cNvPr id="60" name="文本框 42"/>
          <p:cNvSpPr txBox="true"/>
          <p:nvPr/>
        </p:nvSpPr>
        <p:spPr>
          <a:xfrm>
            <a:off x="10118090" y="19942810"/>
            <a:ext cx="784352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defRPr/>
            </a:pPr>
            <a:r>
              <a:rPr kumimoji="1" lang="zh-CN" altLang="en-US" sz="1400" b="1" dirty="0">
                <a:ln w="12700">
                  <a:noFill/>
                </a:ln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绿地占补平衡调整对比：[上李朗地区]法定图则06-28地块</a:t>
            </a:r>
            <a:endParaRPr kumimoji="1" lang="zh-CN" altLang="en-US" sz="1400" b="1" dirty="0">
              <a:ln w="12700">
                <a:noFill/>
              </a:ln>
              <a:solidFill>
                <a:schemeClr val="bg1"/>
              </a:solidFill>
              <a:latin typeface="思源宋体 CN Heavy" panose="02020900000000000000" charset="-122"/>
              <a:ea typeface="思源宋体 CN Heavy" panose="02020900000000000000" charset="-122"/>
              <a:cs typeface="思源宋体 CN Heavy" panose="02020900000000000000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-10160" y="14085570"/>
            <a:ext cx="1712595" cy="798830"/>
            <a:chOff x="1653" y="12426"/>
            <a:chExt cx="4161" cy="2267"/>
          </a:xfrm>
        </p:grpSpPr>
        <p:sp>
          <p:nvSpPr>
            <p:cNvPr id="18" name="矩形 17"/>
            <p:cNvSpPr/>
            <p:nvPr/>
          </p:nvSpPr>
          <p:spPr>
            <a:xfrm>
              <a:off x="1653" y="12426"/>
              <a:ext cx="3726" cy="2267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595"/>
                <a:t> </a:t>
              </a:r>
              <a:endParaRPr lang="en-US" altLang="zh-CN" sz="595"/>
            </a:p>
          </p:txBody>
        </p:sp>
        <p:sp>
          <p:nvSpPr>
            <p:cNvPr id="39" name="文本框 38"/>
            <p:cNvSpPr txBox="true"/>
            <p:nvPr/>
          </p:nvSpPr>
          <p:spPr>
            <a:xfrm>
              <a:off x="1765" y="12664"/>
              <a:ext cx="2145" cy="9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l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20" b="1" kern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宋体-简 细体" pitchFamily="2" charset="-122"/>
                </a:rPr>
                <a:t>图   例</a:t>
              </a:r>
              <a:endParaRPr lang="zh-CN" altLang="en-US" sz="1220" b="1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-简 细体" pitchFamily="2" charset="-122"/>
              </a:endParaRPr>
            </a:p>
          </p:txBody>
        </p:sp>
        <p:grpSp>
          <p:nvGrpSpPr>
            <p:cNvPr id="42" name="组合 5"/>
            <p:cNvGrpSpPr/>
            <p:nvPr/>
          </p:nvGrpSpPr>
          <p:grpSpPr>
            <a:xfrm>
              <a:off x="1910" y="13251"/>
              <a:ext cx="3904" cy="1352"/>
              <a:chOff x="7739024" y="5438935"/>
              <a:chExt cx="1538551" cy="396738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7739024" y="5480450"/>
                <a:ext cx="385425" cy="107982"/>
              </a:xfrm>
              <a:prstGeom prst="rect">
                <a:avLst/>
              </a:prstGeom>
              <a:noFill/>
              <a:ln w="34925" cap="flat" cmpd="sng" algn="ctr">
                <a:solidFill>
                  <a:srgbClr val="FE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0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宋体-简 细体" pitchFamily="2" charset="-122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 bwMode="auto">
              <a:xfrm>
                <a:off x="7739024" y="5680326"/>
                <a:ext cx="388578" cy="101526"/>
              </a:xfrm>
              <a:prstGeom prst="rect">
                <a:avLst/>
              </a:prstGeom>
              <a:pattFill prst="wdUpDiag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FFFF"/>
                </a:bgClr>
              </a:patt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false" anchor="ctr" anchorCtr="false" forceAA="false" compatLnSpc="true">
                <a:noAutofit/>
              </a:bodyPr>
              <a:lstStyle/>
              <a:p>
                <a:pPr lvl="0"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altLang="en-US" sz="595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sym typeface="+mn-ea"/>
                </a:endParaRPr>
              </a:p>
            </p:txBody>
          </p:sp>
          <p:sp>
            <p:nvSpPr>
              <p:cNvPr id="46" name="文本框 23"/>
              <p:cNvSpPr txBox="true">
                <a:spLocks noChangeArrowheads="true"/>
              </p:cNvSpPr>
              <p:nvPr/>
            </p:nvSpPr>
            <p:spPr bwMode="auto">
              <a:xfrm>
                <a:off x="8159329" y="5629453"/>
                <a:ext cx="1118246" cy="206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80604020202020204" pitchFamily="34" charset="0"/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80604020202020204" pitchFamily="34" charset="0"/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80604020202020204" pitchFamily="34" charset="0"/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80604020202020204" pitchFamily="34" charset="0"/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1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宋体-简 细体" pitchFamily="2" charset="-122"/>
                  </a:rPr>
                  <a:t>城市绿线</a:t>
                </a:r>
                <a:endParaRPr kumimoji="0" lang="zh-CN" altLang="en-US" sz="101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宋体-简 细体" pitchFamily="2" charset="-122"/>
                </a:endParaRPr>
              </a:p>
            </p:txBody>
          </p:sp>
          <p:sp>
            <p:nvSpPr>
              <p:cNvPr id="53" name="文本框 23"/>
              <p:cNvSpPr txBox="true">
                <a:spLocks noChangeArrowheads="true"/>
              </p:cNvSpPr>
              <p:nvPr/>
            </p:nvSpPr>
            <p:spPr bwMode="auto">
              <a:xfrm>
                <a:off x="8159329" y="5438935"/>
                <a:ext cx="1118246" cy="206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80604020202020204" pitchFamily="34" charset="0"/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80604020202020204" pitchFamily="34" charset="0"/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80604020202020204" pitchFamily="34" charset="0"/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80604020202020204" pitchFamily="34" charset="0"/>
                  <a:defRPr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15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宋体-简 细体" pitchFamily="2" charset="-122"/>
                  </a:rPr>
                  <a:t>实施深化范围</a:t>
                </a:r>
                <a:endParaRPr kumimoji="0" lang="zh-CN" altLang="en-US" sz="101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宋体-简 细体" pitchFamily="2" charset="-122"/>
                </a:endParaRPr>
              </a:p>
            </p:txBody>
          </p:sp>
        </p:grpSp>
      </p:grpSp>
    </p:spTree>
    <p:custDataLst>
      <p:tags r:id="rId1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TABLE_ENDDRAG_ORIGIN_RECT" val="774*148"/>
  <p:tag name="TABLE_ENDDRAG_RECT" val="0*1213*774*148"/>
</p:tagLst>
</file>

<file path=ppt/tags/tag63.xml><?xml version="1.0" encoding="utf-8"?>
<p:tagLst xmlns:p="http://schemas.openxmlformats.org/presentationml/2006/main">
  <p:tag name="TABLE_ENDDRAG_ORIGIN_RECT" val="757*149"/>
  <p:tag name="TABLE_ENDDRAG_RECT" val="1*1947*757*149"/>
</p:tagLst>
</file>

<file path=ppt/tags/tag64.xml><?xml version="1.0" encoding="utf-8"?>
<p:tagLst xmlns:p="http://schemas.openxmlformats.org/presentationml/2006/main">
  <p:tag name="TABLE_ENDDRAG_ORIGIN_RECT" val="700*53"/>
  <p:tag name="TABLE_ENDDRAG_RECT" val="-2*2123*700*53"/>
</p:tagLst>
</file>

<file path=ppt/tags/tag65.xml><?xml version="1.0" encoding="utf-8"?>
<p:tagLst xmlns:p="http://schemas.openxmlformats.org/presentationml/2006/main">
  <p:tag name="TABLE_ENDDRAG_ORIGIN_RECT" val="773*53"/>
  <p:tag name="TABLE_ENDDRAG_RECT" val="0*2132*773*53"/>
</p:tagLst>
</file>

<file path=ppt/tags/tag66.xml><?xml version="1.0" encoding="utf-8"?>
<p:tagLst xmlns:p="http://schemas.openxmlformats.org/presentationml/2006/main">
  <p:tag name="TABLE_ENDDRAG_ORIGIN_RECT" val="616*111"/>
  <p:tag name="TABLE_ENDDRAG_RECT" val="799*2145*616*111"/>
</p:tagLst>
</file>

<file path=ppt/tags/tag67.xml><?xml version="1.0" encoding="utf-8"?>
<p:tagLst xmlns:p="http://schemas.openxmlformats.org/presentationml/2006/main">
  <p:tag name="TABLE_ENDDRAG_ORIGIN_RECT" val="616*114"/>
  <p:tag name="TABLE_ENDDRAG_RECT" val="798*1991*616*114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false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false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true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1463</Words>
  <Application>WPS 演示</Application>
  <PresentationFormat>宽屏</PresentationFormat>
  <Paragraphs>410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7" baseType="lpstr">
      <vt:lpstr>Arial</vt:lpstr>
      <vt:lpstr>宋体</vt:lpstr>
      <vt:lpstr>Wingdings</vt:lpstr>
      <vt:lpstr>DejaVu Sans</vt:lpstr>
      <vt:lpstr>Wingdings</vt:lpstr>
      <vt:lpstr>华文仿宋</vt:lpstr>
      <vt:lpstr>微软雅黑</vt:lpstr>
      <vt:lpstr>方正黑体_GBK</vt:lpstr>
      <vt:lpstr>Andalus</vt:lpstr>
      <vt:lpstr>宋体-简 细体</vt:lpstr>
      <vt:lpstr>思源宋体 CN Heavy</vt:lpstr>
      <vt:lpstr>方正书宋_GBK</vt:lpstr>
      <vt:lpstr>宋体</vt:lpstr>
      <vt:lpstr>Arial Unicode MS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asd</cp:lastModifiedBy>
  <cp:revision>180</cp:revision>
  <dcterms:created xsi:type="dcterms:W3CDTF">2026-07-13T02:48:30Z</dcterms:created>
  <dcterms:modified xsi:type="dcterms:W3CDTF">2026-07-13T02:48:30Z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2052-11.8.2.10337</vt:lpwstr>
  </property>
  <property fmtid="{D5CDD505-2E9C-101B-9397-08002B2CF9AE}" pid="3" name="ICV">
    <vt:lpwstr>2846384B47964FD6B5DEFBCF0A80338E_13</vt:lpwstr>
  </property>
</Properties>
</file>